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2299FD-F76C-4106-BCCF-68DC4666694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135920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299FD-F76C-4106-BCCF-68DC4666694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223430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299FD-F76C-4106-BCCF-68DC4666694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17003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299FD-F76C-4106-BCCF-68DC4666694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93678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299FD-F76C-4106-BCCF-68DC4666694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213868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2299FD-F76C-4106-BCCF-68DC4666694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71540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299FD-F76C-4106-BCCF-68DC4666694C}"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223035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2299FD-F76C-4106-BCCF-68DC4666694C}"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22430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299FD-F76C-4106-BCCF-68DC4666694C}"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7638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299FD-F76C-4106-BCCF-68DC4666694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411619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299FD-F76C-4106-BCCF-68DC4666694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D57B7-4B28-432E-8ECB-FD687691BF9E}" type="slidenum">
              <a:rPr lang="en-US" smtClean="0"/>
              <a:t>‹#›</a:t>
            </a:fld>
            <a:endParaRPr lang="en-US"/>
          </a:p>
        </p:txBody>
      </p:sp>
    </p:spTree>
    <p:extLst>
      <p:ext uri="{BB962C8B-B14F-4D97-AF65-F5344CB8AC3E}">
        <p14:creationId xmlns:p14="http://schemas.microsoft.com/office/powerpoint/2010/main" val="34184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299FD-F76C-4106-BCCF-68DC4666694C}" type="datetimeFigureOut">
              <a:rPr lang="en-US" smtClean="0"/>
              <a:t>10/27/2016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D57B7-4B28-432E-8ECB-FD687691BF9E}" type="slidenum">
              <a:rPr lang="en-US" smtClean="0"/>
              <a:t>‹#›</a:t>
            </a:fld>
            <a:endParaRPr lang="en-US"/>
          </a:p>
        </p:txBody>
      </p:sp>
    </p:spTree>
    <p:extLst>
      <p:ext uri="{BB962C8B-B14F-4D97-AF65-F5344CB8AC3E}">
        <p14:creationId xmlns:p14="http://schemas.microsoft.com/office/powerpoint/2010/main" val="234748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www.youtube.com/watch?v=q2T7CL9wqy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descr="usaflag1-furling"/>
          <p:cNvSpPr>
            <a:spLocks noChangeArrowheads="1" noChangeShapeType="1" noTextEdit="1"/>
          </p:cNvSpPr>
          <p:nvPr/>
        </p:nvSpPr>
        <p:spPr bwMode="auto">
          <a:xfrm>
            <a:off x="1600200" y="1905000"/>
            <a:ext cx="6172200" cy="24384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Panama</a:t>
            </a:r>
          </a:p>
        </p:txBody>
      </p:sp>
    </p:spTree>
    <p:extLst>
      <p:ext uri="{BB962C8B-B14F-4D97-AF65-F5344CB8AC3E}">
        <p14:creationId xmlns:p14="http://schemas.microsoft.com/office/powerpoint/2010/main" val="152871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great_white_fleet"/>
          <p:cNvPicPr>
            <a:picLocks noChangeAspect="1" noChangeArrowheads="1"/>
          </p:cNvPicPr>
          <p:nvPr/>
        </p:nvPicPr>
        <p:blipFill>
          <a:blip r:embed="rId2">
            <a:lum contrast="6000"/>
            <a:extLst>
              <a:ext uri="{28A0092B-C50C-407E-A947-70E740481C1C}">
                <a14:useLocalDpi xmlns:a14="http://schemas.microsoft.com/office/drawing/2010/main" val="0"/>
              </a:ext>
            </a:extLst>
          </a:blip>
          <a:srcRect t="11429" b="18367"/>
          <a:stretch>
            <a:fillRect/>
          </a:stretch>
        </p:blipFill>
        <p:spPr bwMode="auto">
          <a:xfrm>
            <a:off x="609600" y="4114800"/>
            <a:ext cx="5181600" cy="2408238"/>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35171" name="Text Box 3"/>
          <p:cNvSpPr txBox="1">
            <a:spLocks noChangeArrowheads="1"/>
          </p:cNvSpPr>
          <p:nvPr/>
        </p:nvSpPr>
        <p:spPr bwMode="auto">
          <a:xfrm>
            <a:off x="0" y="152400"/>
            <a:ext cx="9144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dirty="0">
                <a:solidFill>
                  <a:srgbClr val="000099"/>
                </a:solidFill>
                <a:effectLst>
                  <a:outerShdw blurRad="38100" dist="38100" dir="2700000" algn="tl">
                    <a:srgbClr val="C0C0C0"/>
                  </a:outerShdw>
                </a:effectLst>
                <a:latin typeface="Comic Sans MS" pitchFamily="66" charset="0"/>
              </a:rPr>
              <a:t>The Great White Fleet: 1907</a:t>
            </a:r>
          </a:p>
        </p:txBody>
      </p:sp>
      <p:pic>
        <p:nvPicPr>
          <p:cNvPr id="135172" name="Picture 4" descr="Navt recruiting poster"/>
          <p:cNvPicPr>
            <a:picLocks noChangeAspect="1" noChangeArrowheads="1"/>
          </p:cNvPicPr>
          <p:nvPr/>
        </p:nvPicPr>
        <p:blipFill>
          <a:blip r:embed="rId3">
            <a:lum contrast="6000"/>
            <a:extLst>
              <a:ext uri="{28A0092B-C50C-407E-A947-70E740481C1C}">
                <a14:useLocalDpi xmlns:a14="http://schemas.microsoft.com/office/drawing/2010/main" val="0"/>
              </a:ext>
            </a:extLst>
          </a:blip>
          <a:srcRect b="5032"/>
          <a:stretch>
            <a:fillRect/>
          </a:stretch>
        </p:blipFill>
        <p:spPr bwMode="auto">
          <a:xfrm>
            <a:off x="6400800" y="3124200"/>
            <a:ext cx="2290763"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5173" name="Picture 5" descr="Great White Fleet welcome from New Zealand"/>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029200" y="1143000"/>
            <a:ext cx="2971800" cy="1831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5174" name="Picture 6" descr="great_white_fleet-1908-Santa Cruz"/>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990600" y="1143000"/>
            <a:ext cx="3276600" cy="258762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2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wipe(left)">
                                      <p:cBhvr>
                                        <p:cTn id="7" dur="2000"/>
                                        <p:tgtEl>
                                          <p:spTgt spid="135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3517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32" fill="hold" nodeType="clickEffect">
                                  <p:stCondLst>
                                    <p:cond delay="0"/>
                                  </p:stCondLst>
                                  <p:childTnLst>
                                    <p:set>
                                      <p:cBhvr>
                                        <p:cTn id="15" dur="1" fill="hold">
                                          <p:stCondLst>
                                            <p:cond delay="0"/>
                                          </p:stCondLst>
                                        </p:cTn>
                                        <p:tgtEl>
                                          <p:spTgt spid="135173"/>
                                        </p:tgtEl>
                                        <p:attrNameLst>
                                          <p:attrName>style.visibility</p:attrName>
                                        </p:attrNameLst>
                                      </p:cBhvr>
                                      <p:to>
                                        <p:strVal val="visible"/>
                                      </p:to>
                                    </p:set>
                                    <p:animEffect transition="in" filter="diamond(out)">
                                      <p:cBhvr>
                                        <p:cTn id="16" dur="1000"/>
                                        <p:tgtEl>
                                          <p:spTgt spid="135173"/>
                                        </p:tgtEl>
                                      </p:cBhvr>
                                    </p:animEffect>
                                  </p:childTnLst>
                                </p:cTn>
                              </p:par>
                              <p:par>
                                <p:cTn id="17" presetID="8" presetClass="entr" presetSubtype="32" fill="hold" nodeType="withEffect">
                                  <p:stCondLst>
                                    <p:cond delay="0"/>
                                  </p:stCondLst>
                                  <p:childTnLst>
                                    <p:set>
                                      <p:cBhvr>
                                        <p:cTn id="18" dur="1" fill="hold">
                                          <p:stCondLst>
                                            <p:cond delay="0"/>
                                          </p:stCondLst>
                                        </p:cTn>
                                        <p:tgtEl>
                                          <p:spTgt spid="135172"/>
                                        </p:tgtEl>
                                        <p:attrNameLst>
                                          <p:attrName>style.visibility</p:attrName>
                                        </p:attrNameLst>
                                      </p:cBhvr>
                                      <p:to>
                                        <p:strVal val="visible"/>
                                      </p:to>
                                    </p:set>
                                    <p:animEffect transition="in" filter="diamond(out)">
                                      <p:cBhvr>
                                        <p:cTn id="19" dur="10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202113" y="0"/>
            <a:ext cx="4953000" cy="143192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dirty="0">
                <a:solidFill>
                  <a:srgbClr val="000099"/>
                </a:solidFill>
                <a:effectLst>
                  <a:outerShdw blurRad="38100" dist="38100" dir="2700000" algn="tl">
                    <a:srgbClr val="C0C0C0"/>
                  </a:outerShdw>
                </a:effectLst>
                <a:latin typeface="Comic Sans MS" pitchFamily="66" charset="0"/>
              </a:rPr>
              <a:t>Taft’s “Dollar Diplomacy”</a:t>
            </a:r>
          </a:p>
        </p:txBody>
      </p:sp>
      <p:pic>
        <p:nvPicPr>
          <p:cNvPr id="62467" name="Picture 3" descr="map-Taft's Dollar Diplomacy"/>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00050" y="457200"/>
            <a:ext cx="3943350" cy="6096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34148" name="Rectangle 4"/>
          <p:cNvSpPr>
            <a:spLocks noChangeArrowheads="1"/>
          </p:cNvSpPr>
          <p:nvPr/>
        </p:nvSpPr>
        <p:spPr bwMode="auto">
          <a:xfrm>
            <a:off x="4575175" y="1441450"/>
            <a:ext cx="4419600" cy="5478463"/>
          </a:xfrm>
          <a:prstGeom prst="rect">
            <a:avLst/>
          </a:prstGeom>
          <a:noFill/>
          <a:ln w="9525">
            <a:noFill/>
            <a:miter lim="800000"/>
            <a:headEnd/>
            <a:tailEnd/>
          </a:ln>
          <a:effectLst/>
        </p:spPr>
        <p:txBody>
          <a:bodyPr>
            <a:spAutoFit/>
          </a:bodyPr>
          <a:lstStyle/>
          <a:p>
            <a:pPr marL="457200" indent="-457200">
              <a:spcBef>
                <a:spcPct val="50000"/>
              </a:spcBef>
              <a:buClr>
                <a:srgbClr val="E40000"/>
              </a:buClr>
              <a:buSzPct val="110000"/>
              <a:buFont typeface="Wingdings" pitchFamily="2" charset="2"/>
              <a:buBlip>
                <a:blip r:embed="rId3"/>
              </a:buBlip>
              <a:defRPr/>
            </a:pPr>
            <a:r>
              <a:rPr lang="en-US" sz="2000" b="1" dirty="0">
                <a:effectLst>
                  <a:outerShdw blurRad="38100" dist="38100" dir="2700000" algn="tl">
                    <a:srgbClr val="C0C0C0"/>
                  </a:outerShdw>
                </a:effectLst>
                <a:latin typeface="Comic Sans MS" pitchFamily="66" charset="0"/>
              </a:rPr>
              <a:t>Improve financial</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opportunities for American businesses.</a:t>
            </a:r>
          </a:p>
          <a:p>
            <a:pPr marL="457200" indent="-457200">
              <a:spcBef>
                <a:spcPct val="50000"/>
              </a:spcBef>
              <a:buClr>
                <a:srgbClr val="E40000"/>
              </a:buClr>
              <a:buSzPct val="110000"/>
              <a:buFont typeface="Wingdings" pitchFamily="2" charset="2"/>
              <a:buBlip>
                <a:blip r:embed="rId3"/>
              </a:buBlip>
              <a:defRPr/>
            </a:pPr>
            <a:r>
              <a:rPr lang="en-US" sz="2000" b="1" dirty="0">
                <a:effectLst>
                  <a:outerShdw blurRad="38100" dist="38100" dir="2700000" algn="tl">
                    <a:srgbClr val="C0C0C0"/>
                  </a:outerShdw>
                </a:effectLst>
                <a:latin typeface="Comic Sans MS" pitchFamily="66" charset="0"/>
              </a:rPr>
              <a:t>Use private capital to</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further U. S. interests</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overseas.</a:t>
            </a:r>
          </a:p>
          <a:p>
            <a:pPr marL="457200" indent="-457200">
              <a:spcBef>
                <a:spcPct val="50000"/>
              </a:spcBef>
              <a:buClr>
                <a:srgbClr val="E40000"/>
              </a:buClr>
              <a:buSzPct val="110000"/>
              <a:buFont typeface="Wingdings" pitchFamily="2" charset="2"/>
              <a:buBlip>
                <a:blip r:embed="rId3"/>
              </a:buBlip>
              <a:defRPr/>
            </a:pPr>
            <a:r>
              <a:rPr lang="en-US" sz="2000" b="1" dirty="0">
                <a:effectLst>
                  <a:outerShdw blurRad="38100" dist="38100" dir="2700000" algn="tl">
                    <a:srgbClr val="C0C0C0"/>
                  </a:outerShdw>
                </a:effectLst>
                <a:latin typeface="Comic Sans MS" pitchFamily="66" charset="0"/>
              </a:rPr>
              <a:t>Therefore, the U.S. </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should create stability and order abroad that would best promote America’s commercial interests.</a:t>
            </a:r>
          </a:p>
          <a:p>
            <a:pPr marL="457200" indent="-457200">
              <a:spcBef>
                <a:spcPct val="50000"/>
              </a:spcBef>
              <a:buClr>
                <a:srgbClr val="E40000"/>
              </a:buClr>
              <a:buSzPct val="110000"/>
              <a:buFont typeface="Wingdings" pitchFamily="2" charset="2"/>
              <a:buBlip>
                <a:blip r:embed="rId3"/>
              </a:buBlip>
              <a:defRPr/>
            </a:pPr>
            <a:r>
              <a:rPr lang="en-US" sz="2000" b="1" dirty="0">
                <a:effectLst>
                  <a:outerShdw blurRad="38100" dist="38100" dir="2700000" algn="tl">
                    <a:srgbClr val="C0C0C0"/>
                  </a:outerShdw>
                </a:effectLst>
                <a:latin typeface="Comic Sans MS" pitchFamily="66" charset="0"/>
              </a:rPr>
              <a:t>Though “Dollar Diplomacy” had </a:t>
            </a:r>
            <a:r>
              <a:rPr lang="en-US" sz="2000" b="1">
                <a:effectLst>
                  <a:outerShdw blurRad="38100" dist="38100" dir="2700000" algn="tl">
                    <a:srgbClr val="C0C0C0"/>
                  </a:outerShdw>
                </a:effectLst>
                <a:latin typeface="Comic Sans MS" pitchFamily="66" charset="0"/>
              </a:rPr>
              <a:t>some positive </a:t>
            </a:r>
            <a:r>
              <a:rPr lang="en-US" sz="2000" b="1" dirty="0">
                <a:effectLst>
                  <a:outerShdw blurRad="38100" dist="38100" dir="2700000" algn="tl">
                    <a:srgbClr val="C0C0C0"/>
                  </a:outerShdw>
                </a:effectLst>
                <a:latin typeface="Comic Sans MS" pitchFamily="66" charset="0"/>
              </a:rPr>
              <a:t>effects it also lead to mistrust in Latin America and investment loss in Asia. </a:t>
            </a:r>
          </a:p>
        </p:txBody>
      </p:sp>
    </p:spTree>
    <p:extLst>
      <p:ext uri="{BB962C8B-B14F-4D97-AF65-F5344CB8AC3E}">
        <p14:creationId xmlns:p14="http://schemas.microsoft.com/office/powerpoint/2010/main" val="2440682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animEffect transition="in" filter="fade">
                                      <p:cBhvr>
                                        <p:cTn id="7" dur="2000"/>
                                        <p:tgtEl>
                                          <p:spTgt spid="134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4148">
                                            <p:txEl>
                                              <p:pRg st="1" end="1"/>
                                            </p:txEl>
                                          </p:spTgt>
                                        </p:tgtEl>
                                        <p:attrNameLst>
                                          <p:attrName>style.visibility</p:attrName>
                                        </p:attrNameLst>
                                      </p:cBhvr>
                                      <p:to>
                                        <p:strVal val="visible"/>
                                      </p:to>
                                    </p:set>
                                    <p:animEffect transition="in" filter="fade">
                                      <p:cBhvr>
                                        <p:cTn id="12" dur="2000"/>
                                        <p:tgtEl>
                                          <p:spTgt spid="1341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4148">
                                            <p:txEl>
                                              <p:pRg st="2" end="2"/>
                                            </p:txEl>
                                          </p:spTgt>
                                        </p:tgtEl>
                                        <p:attrNameLst>
                                          <p:attrName>style.visibility</p:attrName>
                                        </p:attrNameLst>
                                      </p:cBhvr>
                                      <p:to>
                                        <p:strVal val="visible"/>
                                      </p:to>
                                    </p:set>
                                    <p:animEffect transition="in" filter="fade">
                                      <p:cBhvr>
                                        <p:cTn id="17" dur="2000"/>
                                        <p:tgtEl>
                                          <p:spTgt spid="13414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4148">
                                            <p:txEl>
                                              <p:pRg st="3" end="3"/>
                                            </p:txEl>
                                          </p:spTgt>
                                        </p:tgtEl>
                                        <p:attrNameLst>
                                          <p:attrName>style.visibility</p:attrName>
                                        </p:attrNameLst>
                                      </p:cBhvr>
                                      <p:to>
                                        <p:strVal val="visible"/>
                                      </p:to>
                                    </p:set>
                                    <p:animEffect transition="in" filter="fade">
                                      <p:cBhvr>
                                        <p:cTn id="22" dur="2000"/>
                                        <p:tgtEl>
                                          <p:spTgt spid="134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 descr="usaflag1-furling"/>
          <p:cNvSpPr>
            <a:spLocks noChangeArrowheads="1" noChangeShapeType="1" noTextEdit="1"/>
          </p:cNvSpPr>
          <p:nvPr/>
        </p:nvSpPr>
        <p:spPr bwMode="auto">
          <a:xfrm>
            <a:off x="1600200" y="1676400"/>
            <a:ext cx="6172200" cy="25908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Mexico</a:t>
            </a:r>
          </a:p>
        </p:txBody>
      </p:sp>
    </p:spTree>
    <p:extLst>
      <p:ext uri="{BB962C8B-B14F-4D97-AF65-F5344CB8AC3E}">
        <p14:creationId xmlns:p14="http://schemas.microsoft.com/office/powerpoint/2010/main" val="2210440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81000" y="3048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Wilson’s “Moral Diplomacy”</a:t>
            </a:r>
          </a:p>
        </p:txBody>
      </p:sp>
      <p:pic>
        <p:nvPicPr>
          <p:cNvPr id="64515" name="Picture 4" descr="pol_cartoon-Wilson as Schoolteacher-191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27050" y="1447800"/>
            <a:ext cx="3740150" cy="4724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50182" name="Rectangle 6"/>
          <p:cNvSpPr>
            <a:spLocks noChangeArrowheads="1"/>
          </p:cNvSpPr>
          <p:nvPr/>
        </p:nvSpPr>
        <p:spPr bwMode="auto">
          <a:xfrm>
            <a:off x="4572000" y="1676400"/>
            <a:ext cx="4343400" cy="4343400"/>
          </a:xfrm>
          <a:prstGeom prst="rect">
            <a:avLst/>
          </a:prstGeom>
          <a:noFill/>
          <a:ln w="9525">
            <a:noFill/>
            <a:miter lim="800000"/>
            <a:headEnd/>
            <a:tailEnd/>
          </a:ln>
          <a:effectLst/>
        </p:spPr>
        <p:txBody>
          <a:bodyPr/>
          <a:lstStyle/>
          <a:p>
            <a:pPr marL="398463" indent="-398463">
              <a:spcBef>
                <a:spcPct val="20000"/>
              </a:spcBef>
              <a:buClr>
                <a:srgbClr val="E40000"/>
              </a:buClr>
              <a:buSzPct val="110000"/>
              <a:buFont typeface="Wingdings" pitchFamily="2" charset="2"/>
              <a:buBlip>
                <a:blip r:embed="rId3"/>
              </a:buBlip>
              <a:defRPr/>
            </a:pPr>
            <a:r>
              <a:rPr lang="en-US" sz="2800" b="1">
                <a:effectLst>
                  <a:outerShdw blurRad="38100" dist="38100" dir="2700000" algn="tl">
                    <a:srgbClr val="C0C0C0"/>
                  </a:outerShdw>
                </a:effectLst>
                <a:latin typeface="Comic Sans MS" pitchFamily="66" charset="0"/>
              </a:rPr>
              <a:t>The U. S. should</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be the conscience</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of the world.</a:t>
            </a:r>
            <a:br>
              <a:rPr lang="en-US" sz="2800" b="1">
                <a:effectLst>
                  <a:outerShdw blurRad="38100" dist="38100" dir="2700000" algn="tl">
                    <a:srgbClr val="C0C0C0"/>
                  </a:outerShdw>
                </a:effectLst>
                <a:latin typeface="Comic Sans MS" pitchFamily="66" charset="0"/>
              </a:rPr>
            </a:br>
            <a:endParaRPr lang="en-US" sz="2800" b="1">
              <a:effectLst>
                <a:outerShdw blurRad="38100" dist="38100" dir="2700000" algn="tl">
                  <a:srgbClr val="C0C0C0"/>
                </a:outerShdw>
              </a:effectLst>
              <a:latin typeface="Comic Sans MS" pitchFamily="66" charset="0"/>
            </a:endParaRPr>
          </a:p>
          <a:p>
            <a:pPr marL="398463" indent="-398463">
              <a:spcBef>
                <a:spcPct val="20000"/>
              </a:spcBef>
              <a:buClr>
                <a:srgbClr val="E40000"/>
              </a:buClr>
              <a:buSzPct val="110000"/>
              <a:buFont typeface="Wingdings" pitchFamily="2" charset="2"/>
              <a:buBlip>
                <a:blip r:embed="rId3"/>
              </a:buBlip>
              <a:defRPr/>
            </a:pPr>
            <a:r>
              <a:rPr lang="en-US" sz="2800" b="1">
                <a:effectLst>
                  <a:outerShdw blurRad="38100" dist="38100" dir="2700000" algn="tl">
                    <a:srgbClr val="C0C0C0"/>
                  </a:outerShdw>
                </a:effectLst>
                <a:latin typeface="Comic Sans MS" pitchFamily="66" charset="0"/>
              </a:rPr>
              <a:t>Spread democracy.</a:t>
            </a:r>
            <a:br>
              <a:rPr lang="en-US" sz="2800" b="1">
                <a:effectLst>
                  <a:outerShdw blurRad="38100" dist="38100" dir="2700000" algn="tl">
                    <a:srgbClr val="C0C0C0"/>
                  </a:outerShdw>
                </a:effectLst>
                <a:latin typeface="Comic Sans MS" pitchFamily="66" charset="0"/>
              </a:rPr>
            </a:br>
            <a:endParaRPr lang="en-US" sz="2800" b="1">
              <a:effectLst>
                <a:outerShdw blurRad="38100" dist="38100" dir="2700000" algn="tl">
                  <a:srgbClr val="C0C0C0"/>
                </a:outerShdw>
              </a:effectLst>
              <a:latin typeface="Comic Sans MS" pitchFamily="66" charset="0"/>
            </a:endParaRPr>
          </a:p>
          <a:p>
            <a:pPr marL="398463" indent="-398463">
              <a:spcBef>
                <a:spcPct val="20000"/>
              </a:spcBef>
              <a:buClr>
                <a:srgbClr val="E40000"/>
              </a:buClr>
              <a:buSzPct val="110000"/>
              <a:buFont typeface="Wingdings" pitchFamily="2" charset="2"/>
              <a:buBlip>
                <a:blip r:embed="rId3"/>
              </a:buBlip>
              <a:defRPr/>
            </a:pPr>
            <a:r>
              <a:rPr lang="en-US" sz="2800" b="1">
                <a:effectLst>
                  <a:outerShdw blurRad="38100" dist="38100" dir="2700000" algn="tl">
                    <a:srgbClr val="C0C0C0"/>
                  </a:outerShdw>
                </a:effectLst>
                <a:latin typeface="Comic Sans MS" pitchFamily="66" charset="0"/>
              </a:rPr>
              <a:t>Promote peace.</a:t>
            </a:r>
            <a:br>
              <a:rPr lang="en-US" sz="2800" b="1">
                <a:effectLst>
                  <a:outerShdw blurRad="38100" dist="38100" dir="2700000" algn="tl">
                    <a:srgbClr val="C0C0C0"/>
                  </a:outerShdw>
                </a:effectLst>
                <a:latin typeface="Comic Sans MS" pitchFamily="66" charset="0"/>
              </a:rPr>
            </a:br>
            <a:endParaRPr lang="en-US" sz="2800" b="1">
              <a:effectLst>
                <a:outerShdw blurRad="38100" dist="38100" dir="2700000" algn="tl">
                  <a:srgbClr val="C0C0C0"/>
                </a:outerShdw>
              </a:effectLst>
              <a:latin typeface="Comic Sans MS" pitchFamily="66" charset="0"/>
            </a:endParaRPr>
          </a:p>
          <a:p>
            <a:pPr marL="398463" indent="-398463">
              <a:spcBef>
                <a:spcPct val="20000"/>
              </a:spcBef>
              <a:buClr>
                <a:srgbClr val="E40000"/>
              </a:buClr>
              <a:buSzPct val="110000"/>
              <a:buFont typeface="Wingdings" pitchFamily="2" charset="2"/>
              <a:buBlip>
                <a:blip r:embed="rId3"/>
              </a:buBlip>
              <a:defRPr/>
            </a:pPr>
            <a:r>
              <a:rPr lang="en-US" sz="2800" b="1">
                <a:effectLst>
                  <a:outerShdw blurRad="38100" dist="38100" dir="2700000" algn="tl">
                    <a:srgbClr val="C0C0C0"/>
                  </a:outerShdw>
                </a:effectLst>
                <a:latin typeface="Comic Sans MS" pitchFamily="66" charset="0"/>
              </a:rPr>
              <a:t>Condemn colonialism.</a:t>
            </a:r>
          </a:p>
        </p:txBody>
      </p:sp>
    </p:spTree>
    <p:extLst>
      <p:ext uri="{BB962C8B-B14F-4D97-AF65-F5344CB8AC3E}">
        <p14:creationId xmlns:p14="http://schemas.microsoft.com/office/powerpoint/2010/main" val="4270304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Effect transition="in" filter="wedge">
                                      <p:cBhvr>
                                        <p:cTn id="7" dur="1000"/>
                                        <p:tgtEl>
                                          <p:spTgt spid="501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50182">
                                            <p:txEl>
                                              <p:pRg st="1" end="1"/>
                                            </p:txEl>
                                          </p:spTgt>
                                        </p:tgtEl>
                                        <p:attrNameLst>
                                          <p:attrName>style.visibility</p:attrName>
                                        </p:attrNameLst>
                                      </p:cBhvr>
                                      <p:to>
                                        <p:strVal val="visible"/>
                                      </p:to>
                                    </p:set>
                                    <p:animEffect transition="in" filter="wedge">
                                      <p:cBhvr>
                                        <p:cTn id="12" dur="1000"/>
                                        <p:tgtEl>
                                          <p:spTgt spid="501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50182">
                                            <p:txEl>
                                              <p:pRg st="2" end="2"/>
                                            </p:txEl>
                                          </p:spTgt>
                                        </p:tgtEl>
                                        <p:attrNameLst>
                                          <p:attrName>style.visibility</p:attrName>
                                        </p:attrNameLst>
                                      </p:cBhvr>
                                      <p:to>
                                        <p:strVal val="visible"/>
                                      </p:to>
                                    </p:set>
                                    <p:animEffect transition="in" filter="wedge">
                                      <p:cBhvr>
                                        <p:cTn id="17" dur="1000"/>
                                        <p:tgtEl>
                                          <p:spTgt spid="501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50182">
                                            <p:txEl>
                                              <p:pRg st="3" end="3"/>
                                            </p:txEl>
                                          </p:spTgt>
                                        </p:tgtEl>
                                        <p:attrNameLst>
                                          <p:attrName>style.visibility</p:attrName>
                                        </p:attrNameLst>
                                      </p:cBhvr>
                                      <p:to>
                                        <p:strVal val="visible"/>
                                      </p:to>
                                    </p:set>
                                    <p:animEffect transition="in" filter="wedge">
                                      <p:cBhvr>
                                        <p:cTn id="22" dur="1000"/>
                                        <p:tgtEl>
                                          <p:spTgt spid="501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The Mexican Revolution: 1910s</a:t>
            </a:r>
          </a:p>
        </p:txBody>
      </p:sp>
      <p:sp>
        <p:nvSpPr>
          <p:cNvPr id="130052" name="Rectangle 4"/>
          <p:cNvSpPr>
            <a:spLocks noChangeArrowheads="1"/>
          </p:cNvSpPr>
          <p:nvPr/>
        </p:nvSpPr>
        <p:spPr bwMode="auto">
          <a:xfrm>
            <a:off x="3344863" y="1295400"/>
            <a:ext cx="5334000" cy="4525963"/>
          </a:xfrm>
          <a:prstGeom prst="rect">
            <a:avLst/>
          </a:prstGeom>
          <a:noFill/>
          <a:ln w="9525">
            <a:noFill/>
            <a:miter lim="800000"/>
            <a:headEnd/>
            <a:tailEnd/>
          </a:ln>
          <a:effectLst/>
        </p:spPr>
        <p:txBody>
          <a:bodyPr/>
          <a:lstStyle/>
          <a:p>
            <a:pPr marL="515938" indent="-515938">
              <a:spcBef>
                <a:spcPct val="20000"/>
              </a:spcBef>
              <a:buClr>
                <a:srgbClr val="E40000"/>
              </a:buClr>
              <a:buSzPct val="110000"/>
              <a:buFont typeface="Wingdings" pitchFamily="2" charset="2"/>
              <a:buBlip>
                <a:blip r:embed="rId2"/>
              </a:buBlip>
              <a:defRPr/>
            </a:pPr>
            <a:r>
              <a:rPr lang="en-US" sz="2000" b="1" dirty="0">
                <a:effectLst>
                  <a:outerShdw blurRad="38100" dist="38100" dir="2700000" algn="tl">
                    <a:srgbClr val="C0C0C0"/>
                  </a:outerShdw>
                </a:effectLst>
                <a:latin typeface="Comic Sans MS" pitchFamily="66" charset="0"/>
              </a:rPr>
              <a:t>In 1911, a revolution forced Mexico’s longtime dictator, </a:t>
            </a:r>
            <a:r>
              <a:rPr lang="en-US" sz="2000" b="1" dirty="0" err="1">
                <a:effectLst>
                  <a:outerShdw blurRad="38100" dist="38100" dir="2700000" algn="tl">
                    <a:srgbClr val="C0C0C0"/>
                  </a:outerShdw>
                </a:effectLst>
                <a:latin typeface="Comic Sans MS" pitchFamily="66" charset="0"/>
              </a:rPr>
              <a:t>Porfirio</a:t>
            </a:r>
            <a:r>
              <a:rPr lang="en-US" sz="2000" b="1" dirty="0">
                <a:effectLst>
                  <a:outerShdw blurRad="38100" dist="38100" dir="2700000" algn="tl">
                    <a:srgbClr val="C0C0C0"/>
                  </a:outerShdw>
                </a:effectLst>
                <a:latin typeface="Comic Sans MS" pitchFamily="66" charset="0"/>
              </a:rPr>
              <a:t> Diaz, to resign.</a:t>
            </a:r>
          </a:p>
          <a:p>
            <a:pPr marL="515938" indent="-515938">
              <a:spcBef>
                <a:spcPct val="20000"/>
              </a:spcBef>
              <a:buClr>
                <a:srgbClr val="E40000"/>
              </a:buClr>
              <a:buSzPct val="110000"/>
              <a:buFont typeface="Wingdings" pitchFamily="2" charset="2"/>
              <a:buBlip>
                <a:blip r:embed="rId2"/>
              </a:buBlip>
              <a:defRPr/>
            </a:pPr>
            <a:r>
              <a:rPr lang="en-US" sz="2000" b="1" dirty="0">
                <a:effectLst>
                  <a:outerShdw blurRad="38100" dist="38100" dir="2700000" algn="tl">
                    <a:srgbClr val="C0C0C0"/>
                  </a:outerShdw>
                </a:effectLst>
                <a:latin typeface="Comic Sans MS" pitchFamily="66" charset="0"/>
              </a:rPr>
              <a:t>New president , Francisco Madero, promised democratic reforms but could not unite his deeply divided and impoverished nation. </a:t>
            </a:r>
          </a:p>
          <a:p>
            <a:pPr marL="515938" indent="-515938">
              <a:spcBef>
                <a:spcPct val="20000"/>
              </a:spcBef>
              <a:buClr>
                <a:srgbClr val="E40000"/>
              </a:buClr>
              <a:buSzPct val="110000"/>
              <a:buFont typeface="Wingdings" pitchFamily="2" charset="2"/>
              <a:buBlip>
                <a:blip r:embed="rId2"/>
              </a:buBlip>
              <a:defRPr/>
            </a:pPr>
            <a:r>
              <a:rPr lang="en-US" sz="2000" b="1" dirty="0">
                <a:effectLst>
                  <a:outerShdw blurRad="38100" dist="38100" dir="2700000" algn="tl">
                    <a:srgbClr val="C0C0C0"/>
                  </a:outerShdw>
                </a:effectLst>
                <a:latin typeface="Comic Sans MS" pitchFamily="66" charset="0"/>
              </a:rPr>
              <a:t>In 1913 </a:t>
            </a:r>
            <a:r>
              <a:rPr lang="en-US" sz="2000" b="1" dirty="0" err="1">
                <a:effectLst>
                  <a:outerShdw blurRad="38100" dist="38100" dir="2700000" algn="tl">
                    <a:srgbClr val="C0C0C0"/>
                  </a:outerShdw>
                </a:effectLst>
                <a:latin typeface="Comic Sans MS" pitchFamily="66" charset="0"/>
              </a:rPr>
              <a:t>Victoriano</a:t>
            </a:r>
            <a:r>
              <a:rPr lang="en-US" sz="2000" b="1" dirty="0">
                <a:effectLst>
                  <a:outerShdw blurRad="38100" dist="38100" dir="2700000" algn="tl">
                    <a:srgbClr val="C0C0C0"/>
                  </a:outerShdw>
                </a:effectLst>
                <a:latin typeface="Comic Sans MS" pitchFamily="66" charset="0"/>
              </a:rPr>
              <a:t> Huerta overthrew Madero and had him killed.</a:t>
            </a:r>
          </a:p>
          <a:p>
            <a:pPr marL="515938" indent="-515938">
              <a:spcBef>
                <a:spcPct val="20000"/>
              </a:spcBef>
              <a:buClr>
                <a:srgbClr val="E40000"/>
              </a:buClr>
              <a:buSzPct val="110000"/>
              <a:buFont typeface="Wingdings" pitchFamily="2" charset="2"/>
              <a:buBlip>
                <a:blip r:embed="rId2"/>
              </a:buBlip>
              <a:defRPr/>
            </a:pPr>
            <a:r>
              <a:rPr lang="en-US" sz="2000" b="1" dirty="0">
                <a:effectLst>
                  <a:outerShdw blurRad="38100" dist="38100" dir="2700000" algn="tl">
                    <a:srgbClr val="C0C0C0"/>
                  </a:outerShdw>
                </a:effectLst>
                <a:latin typeface="Comic Sans MS" pitchFamily="66" charset="0"/>
              </a:rPr>
              <a:t>US was unsure how to respond to Huerta’s actions. US had 1 billion dollars invested into Mexican oil, mines, land and railways. </a:t>
            </a:r>
          </a:p>
          <a:p>
            <a:pPr marL="515938" indent="-515938">
              <a:spcBef>
                <a:spcPct val="20000"/>
              </a:spcBef>
              <a:buClr>
                <a:srgbClr val="E40000"/>
              </a:buClr>
              <a:buSzPct val="110000"/>
              <a:buFont typeface="Wingdings" pitchFamily="2" charset="2"/>
              <a:buBlip>
                <a:blip r:embed="rId2"/>
              </a:buBlip>
              <a:defRPr/>
            </a:pPr>
            <a:r>
              <a:rPr lang="en-US" sz="2000" b="1" dirty="0">
                <a:effectLst>
                  <a:outerShdw blurRad="38100" dist="38100" dir="2700000" algn="tl">
                    <a:srgbClr val="C0C0C0"/>
                  </a:outerShdw>
                </a:effectLst>
                <a:latin typeface="Comic Sans MS" pitchFamily="66" charset="0"/>
              </a:rPr>
              <a:t>Huerta promised to protected foreign investments, most European countries recognized Huerta as the legitimate leader of Mexico</a:t>
            </a:r>
            <a:endParaRPr lang="en-US" sz="2000" b="1" dirty="0">
              <a:effectLst>
                <a:outerShdw blurRad="38100" dist="38100" dir="2700000" algn="tl">
                  <a:srgbClr val="C0C0C0"/>
                </a:outerShdw>
              </a:effectLst>
              <a:latin typeface="Comic Sans MS" pitchFamily="66" charset="0"/>
            </a:endParaRPr>
          </a:p>
        </p:txBody>
      </p:sp>
      <p:pic>
        <p:nvPicPr>
          <p:cNvPr id="655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84750"/>
            <a:ext cx="192405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Rectangle 1"/>
          <p:cNvSpPr>
            <a:spLocks noChangeArrowheads="1"/>
          </p:cNvSpPr>
          <p:nvPr/>
        </p:nvSpPr>
        <p:spPr bwMode="auto">
          <a:xfrm>
            <a:off x="1924050" y="5181600"/>
            <a:ext cx="1452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2000"/>
              <a:t>Francisco I Madero </a:t>
            </a:r>
          </a:p>
        </p:txBody>
      </p:sp>
      <p:pic>
        <p:nvPicPr>
          <p:cNvPr id="655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1008063"/>
            <a:ext cx="130651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3" name="Rectangle 2"/>
          <p:cNvSpPr>
            <a:spLocks noChangeArrowheads="1"/>
          </p:cNvSpPr>
          <p:nvPr/>
        </p:nvSpPr>
        <p:spPr bwMode="auto">
          <a:xfrm>
            <a:off x="1387475" y="1676400"/>
            <a:ext cx="186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a:t>Porfirio Diaz</a:t>
            </a:r>
          </a:p>
        </p:txBody>
      </p:sp>
      <p:pic>
        <p:nvPicPr>
          <p:cNvPr id="6554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3087688"/>
            <a:ext cx="128587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5" name="Rectangle 3"/>
          <p:cNvSpPr>
            <a:spLocks noChangeArrowheads="1"/>
          </p:cNvSpPr>
          <p:nvPr/>
        </p:nvSpPr>
        <p:spPr bwMode="auto">
          <a:xfrm>
            <a:off x="1350963" y="3406775"/>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a:t>Victoriano </a:t>
            </a:r>
          </a:p>
          <a:p>
            <a:pPr eaLnBrk="1" hangingPunct="1"/>
            <a:r>
              <a:rPr lang="en-US" altLang="en-US"/>
              <a:t>Huenta</a:t>
            </a:r>
          </a:p>
        </p:txBody>
      </p:sp>
    </p:spTree>
    <p:extLst>
      <p:ext uri="{BB962C8B-B14F-4D97-AF65-F5344CB8AC3E}">
        <p14:creationId xmlns:p14="http://schemas.microsoft.com/office/powerpoint/2010/main" val="1681118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00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005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005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00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077200" cy="987552"/>
          </a:xfrm>
        </p:spPr>
        <p:txBody>
          <a:bodyPr/>
          <a:lstStyle/>
          <a:p>
            <a:pPr>
              <a:defRPr/>
            </a:pPr>
            <a:r>
              <a:rPr lang="en-US" dirty="0" smtClean="0"/>
              <a:t>U.S. and Mexico</a:t>
            </a:r>
            <a:endParaRPr lang="en-US" dirty="0"/>
          </a:p>
        </p:txBody>
      </p:sp>
      <p:sp>
        <p:nvSpPr>
          <p:cNvPr id="66563" name="Subtitle 2"/>
          <p:cNvSpPr>
            <a:spLocks noGrp="1"/>
          </p:cNvSpPr>
          <p:nvPr>
            <p:ph type="subTitle" idx="1"/>
          </p:nvPr>
        </p:nvSpPr>
        <p:spPr>
          <a:xfrm>
            <a:off x="2971800" y="898525"/>
            <a:ext cx="6172200" cy="5943600"/>
          </a:xfrm>
        </p:spPr>
        <p:txBody>
          <a:bodyPr/>
          <a:lstStyle/>
          <a:p>
            <a:pPr marL="342900" indent="-342900">
              <a:buFont typeface="Arial" pitchFamily="34" charset="0"/>
              <a:buChar char="•"/>
            </a:pPr>
            <a:r>
              <a:rPr lang="en-US" altLang="en-US" sz="1700" b="1" smtClean="0">
                <a:solidFill>
                  <a:schemeClr val="tx1"/>
                </a:solidFill>
                <a:latin typeface="Comic Sans MS" pitchFamily="66" charset="0"/>
              </a:rPr>
              <a:t>US investors urged President Wilson to do the same as the Europeans, but he refused due to his “Moral Diplomacy” stance</a:t>
            </a:r>
          </a:p>
          <a:p>
            <a:pPr marL="342900" indent="-342900">
              <a:buFont typeface="Arial" pitchFamily="34" charset="0"/>
              <a:buChar char="•"/>
            </a:pPr>
            <a:r>
              <a:rPr lang="en-US" altLang="en-US" sz="1700" b="1" smtClean="0">
                <a:solidFill>
                  <a:schemeClr val="tx1"/>
                </a:solidFill>
                <a:latin typeface="Comic Sans MS" pitchFamily="66" charset="0"/>
              </a:rPr>
              <a:t>To Wilson, Huerta was a “butcher” ruling without the consent of the people. </a:t>
            </a:r>
          </a:p>
          <a:p>
            <a:pPr marL="342900" indent="-342900">
              <a:buFont typeface="Arial" pitchFamily="34" charset="0"/>
              <a:buChar char="•"/>
            </a:pPr>
            <a:r>
              <a:rPr lang="en-US" altLang="en-US" sz="1700" b="1" smtClean="0">
                <a:solidFill>
                  <a:schemeClr val="tx1"/>
                </a:solidFill>
                <a:latin typeface="Comic Sans MS" pitchFamily="66" charset="0"/>
              </a:rPr>
              <a:t>This stance lead the US into a bloody confrontation with Mexico</a:t>
            </a:r>
          </a:p>
          <a:p>
            <a:pPr marL="342900" indent="-342900">
              <a:buFont typeface="Arial" pitchFamily="34" charset="0"/>
              <a:buChar char="•"/>
            </a:pPr>
            <a:r>
              <a:rPr lang="en-US" altLang="en-US" sz="1700" b="1" smtClean="0">
                <a:solidFill>
                  <a:schemeClr val="tx1"/>
                </a:solidFill>
                <a:latin typeface="Comic Sans MS" pitchFamily="66" charset="0"/>
              </a:rPr>
              <a:t>Another Mexican leader, Venustiano Carranza,  was making military progress against Huerta and Wilson supported him by blocking all munitions from reaching Huerta’s forces.</a:t>
            </a:r>
          </a:p>
          <a:p>
            <a:pPr marL="342900" indent="-342900">
              <a:buFont typeface="Arial" pitchFamily="34" charset="0"/>
              <a:buChar char="•"/>
            </a:pPr>
            <a:r>
              <a:rPr lang="en-US" altLang="en-US" sz="1700" b="1" smtClean="0">
                <a:solidFill>
                  <a:schemeClr val="tx1"/>
                </a:solidFill>
                <a:latin typeface="Comic Sans MS" pitchFamily="66" charset="0"/>
              </a:rPr>
              <a:t>In April 1914, American sailors were arrested in Tampico, Mexico giving Wilson the excuse to act militarily against Huerta. </a:t>
            </a:r>
          </a:p>
          <a:p>
            <a:pPr marL="342900" indent="-342900">
              <a:buFont typeface="Arial" pitchFamily="34" charset="0"/>
              <a:buChar char="•"/>
            </a:pPr>
            <a:r>
              <a:rPr lang="en-US" altLang="en-US" sz="1700" b="1" smtClean="0">
                <a:solidFill>
                  <a:schemeClr val="tx1"/>
                </a:solidFill>
                <a:latin typeface="Comic Sans MS" pitchFamily="66" charset="0"/>
              </a:rPr>
              <a:t>Wilson sent the American navy to occupy the port city of Veracruz, a Mexican port on the Gulf of Mexico. </a:t>
            </a:r>
          </a:p>
          <a:p>
            <a:pPr marL="342900" indent="-342900">
              <a:buFont typeface="Arial" pitchFamily="34" charset="0"/>
              <a:buChar char="•"/>
            </a:pPr>
            <a:r>
              <a:rPr lang="en-US" altLang="en-US" sz="1700" b="1" smtClean="0">
                <a:solidFill>
                  <a:schemeClr val="tx1"/>
                </a:solidFill>
                <a:latin typeface="Comic Sans MS" pitchFamily="66" charset="0"/>
              </a:rPr>
              <a:t>Over 100 Mexicans died in the resistance of the occupation of Veracruz leading Mexican political groups to unite against the United States. </a:t>
            </a:r>
          </a:p>
          <a:p>
            <a:pPr marL="342900" indent="-342900">
              <a:buFont typeface="Arial" pitchFamily="34" charset="0"/>
              <a:buChar char="•"/>
            </a:pPr>
            <a:r>
              <a:rPr lang="en-US" altLang="en-US" sz="1700" b="1" smtClean="0">
                <a:solidFill>
                  <a:schemeClr val="tx1"/>
                </a:solidFill>
                <a:latin typeface="Comic Sans MS" pitchFamily="66" charset="0"/>
              </a:rPr>
              <a:t>Huerta resigned to Carranza in July 1914 due to the lack of munitions for his forces. </a:t>
            </a:r>
          </a:p>
          <a:p>
            <a:pPr marL="342900" indent="-342900">
              <a:buFont typeface="Arial" pitchFamily="34" charset="0"/>
              <a:buChar char="•"/>
            </a:pPr>
            <a:r>
              <a:rPr lang="en-US" altLang="en-US" sz="1700" b="1" smtClean="0">
                <a:solidFill>
                  <a:schemeClr val="tx1"/>
                </a:solidFill>
                <a:latin typeface="Comic Sans MS" pitchFamily="66" charset="0"/>
              </a:rPr>
              <a:t>Wilson withdrew the US Navy</a:t>
            </a: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905000"/>
            <a:ext cx="2773362"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5" name="Rectangle 3"/>
          <p:cNvSpPr>
            <a:spLocks noChangeArrowheads="1"/>
          </p:cNvSpPr>
          <p:nvPr/>
        </p:nvSpPr>
        <p:spPr bwMode="auto">
          <a:xfrm>
            <a:off x="23813" y="5181600"/>
            <a:ext cx="3146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a:t>Venustiano Carranza </a:t>
            </a:r>
          </a:p>
        </p:txBody>
      </p:sp>
    </p:spTree>
    <p:extLst>
      <p:ext uri="{BB962C8B-B14F-4D97-AF65-F5344CB8AC3E}">
        <p14:creationId xmlns:p14="http://schemas.microsoft.com/office/powerpoint/2010/main" val="198682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077200" cy="1673352"/>
          </a:xfrm>
        </p:spPr>
        <p:txBody>
          <a:bodyPr/>
          <a:lstStyle/>
          <a:p>
            <a:pPr>
              <a:defRPr/>
            </a:pPr>
            <a:r>
              <a:rPr lang="en-US" dirty="0" smtClean="0"/>
              <a:t>“</a:t>
            </a:r>
            <a:r>
              <a:rPr lang="en-US" dirty="0" err="1" smtClean="0"/>
              <a:t>Pancho</a:t>
            </a:r>
            <a:r>
              <a:rPr lang="en-US" dirty="0" smtClean="0"/>
              <a:t>” Villa</a:t>
            </a:r>
            <a:endParaRPr lang="en-US" dirty="0"/>
          </a:p>
        </p:txBody>
      </p:sp>
      <p:sp>
        <p:nvSpPr>
          <p:cNvPr id="67587" name="Subtitle 2"/>
          <p:cNvSpPr>
            <a:spLocks noGrp="1"/>
          </p:cNvSpPr>
          <p:nvPr>
            <p:ph type="subTitle" idx="1"/>
          </p:nvPr>
        </p:nvSpPr>
        <p:spPr>
          <a:xfrm>
            <a:off x="2667000" y="4876800"/>
            <a:ext cx="6248400" cy="1500188"/>
          </a:xfrm>
        </p:spPr>
        <p:txBody>
          <a:bodyPr/>
          <a:lstStyle/>
          <a:p>
            <a:pPr marL="342900" indent="-342900">
              <a:buFont typeface="Arial" pitchFamily="34" charset="0"/>
              <a:buChar char="•"/>
            </a:pPr>
            <a:r>
              <a:rPr lang="en-US" altLang="en-US" smtClean="0">
                <a:latin typeface="Comic Sans MS" pitchFamily="66" charset="0"/>
              </a:rPr>
              <a:t>Wilson was drawn into Mexican affairs again when rebel leader “Pancho” Villa gathered a force to oppose the leadership of Carranza.</a:t>
            </a:r>
          </a:p>
          <a:p>
            <a:pPr marL="342900" indent="-342900">
              <a:buFont typeface="Arial" pitchFamily="34" charset="0"/>
              <a:buChar char="•"/>
            </a:pPr>
            <a:r>
              <a:rPr lang="en-US" altLang="en-US" smtClean="0">
                <a:latin typeface="Comic Sans MS" pitchFamily="66" charset="0"/>
              </a:rPr>
              <a:t>Villa opposed Wilson’s support of Carranza and began terrorizing Americans living in Mexico and raiding US/Mexico border towns</a:t>
            </a:r>
          </a:p>
          <a:p>
            <a:pPr marL="342900" indent="-342900">
              <a:buFont typeface="Arial" pitchFamily="34" charset="0"/>
              <a:buChar char="•"/>
            </a:pPr>
            <a:r>
              <a:rPr lang="en-US" altLang="en-US" smtClean="0">
                <a:latin typeface="Comic Sans MS" pitchFamily="66" charset="0"/>
              </a:rPr>
              <a:t>In March of 1916 Villa’s men crossed the US border into Columbus, New Mexico burning the town and killing 15 people.</a:t>
            </a:r>
          </a:p>
          <a:p>
            <a:pPr marL="342900" indent="-342900">
              <a:buFont typeface="Arial" pitchFamily="34" charset="0"/>
              <a:buChar char="•"/>
            </a:pPr>
            <a:r>
              <a:rPr lang="en-US" altLang="en-US" smtClean="0">
                <a:latin typeface="Comic Sans MS" pitchFamily="66" charset="0"/>
              </a:rPr>
              <a:t>Wilson sent General John J. “Black Jack” Pershing with 5000 troops into Mexico to pursue Villa</a:t>
            </a:r>
          </a:p>
          <a:p>
            <a:pPr marL="342900" indent="-342900">
              <a:buFont typeface="Arial" pitchFamily="34" charset="0"/>
              <a:buChar char="•"/>
            </a:pPr>
            <a:r>
              <a:rPr lang="en-US" altLang="en-US" smtClean="0">
                <a:latin typeface="Comic Sans MS" pitchFamily="66" charset="0"/>
              </a:rPr>
              <a:t>Carranza demanded that the US troops leave Mexico</a:t>
            </a:r>
          </a:p>
          <a:p>
            <a:pPr marL="342900" indent="-342900">
              <a:buFont typeface="Arial" pitchFamily="34" charset="0"/>
              <a:buChar char="•"/>
            </a:pPr>
            <a:r>
              <a:rPr lang="en-US" altLang="en-US" smtClean="0">
                <a:latin typeface="Comic Sans MS" pitchFamily="66" charset="0"/>
              </a:rPr>
              <a:t>Bloody clashes between  Pershing’s forces and regular Mexican troops took place</a:t>
            </a:r>
          </a:p>
          <a:p>
            <a:pPr marL="342900" indent="-342900">
              <a:buFont typeface="Arial" pitchFamily="34" charset="0"/>
              <a:buChar char="•"/>
            </a:pPr>
            <a:r>
              <a:rPr lang="en-US" altLang="en-US" smtClean="0">
                <a:latin typeface="Comic Sans MS" pitchFamily="66" charset="0"/>
              </a:rPr>
              <a:t>Pershing failed to find Villa and in 1917 Wilson withdrew troops from Mexico. </a:t>
            </a:r>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1206500"/>
            <a:ext cx="2613025"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Rectangle 3"/>
          <p:cNvSpPr>
            <a:spLocks noChangeArrowheads="1"/>
          </p:cNvSpPr>
          <p:nvPr/>
        </p:nvSpPr>
        <p:spPr bwMode="auto">
          <a:xfrm>
            <a:off x="371475" y="3479800"/>
            <a:ext cx="1978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a:t>Pancho Villa </a:t>
            </a:r>
          </a:p>
        </p:txBody>
      </p:sp>
      <p:pic>
        <p:nvPicPr>
          <p:cNvPr id="675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3940175"/>
            <a:ext cx="1952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91" name="TextBox 5"/>
          <p:cNvSpPr txBox="1">
            <a:spLocks noChangeArrowheads="1"/>
          </p:cNvSpPr>
          <p:nvPr/>
        </p:nvSpPr>
        <p:spPr bwMode="auto">
          <a:xfrm>
            <a:off x="188913" y="6246813"/>
            <a:ext cx="2478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a:t>John J. Pershing</a:t>
            </a:r>
          </a:p>
        </p:txBody>
      </p:sp>
    </p:spTree>
    <p:extLst>
      <p:ext uri="{BB962C8B-B14F-4D97-AF65-F5344CB8AC3E}">
        <p14:creationId xmlns:p14="http://schemas.microsoft.com/office/powerpoint/2010/main" val="211665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381000" y="1524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Searching for </a:t>
            </a:r>
            <a:r>
              <a:rPr lang="en-US" sz="4400" b="1" i="1">
                <a:solidFill>
                  <a:srgbClr val="000099"/>
                </a:solidFill>
                <a:effectLst>
                  <a:outerShdw blurRad="38100" dist="38100" dir="2700000" algn="tl">
                    <a:srgbClr val="C0C0C0"/>
                  </a:outerShdw>
                </a:effectLst>
                <a:latin typeface="Comic Sans MS" pitchFamily="66" charset="0"/>
              </a:rPr>
              <a:t>Banditos</a:t>
            </a:r>
          </a:p>
        </p:txBody>
      </p:sp>
      <p:sp>
        <p:nvSpPr>
          <p:cNvPr id="142340" name="Rectangle 4"/>
          <p:cNvSpPr>
            <a:spLocks noChangeArrowheads="1"/>
          </p:cNvSpPr>
          <p:nvPr/>
        </p:nvSpPr>
        <p:spPr bwMode="auto">
          <a:xfrm>
            <a:off x="914400" y="5715000"/>
            <a:ext cx="7315200" cy="914400"/>
          </a:xfrm>
          <a:prstGeom prst="rect">
            <a:avLst/>
          </a:prstGeom>
          <a:noFill/>
          <a:ln w="9525">
            <a:noFill/>
            <a:miter lim="800000"/>
            <a:headEnd/>
            <a:tailEnd/>
          </a:ln>
          <a:effectLst/>
        </p:spPr>
        <p:txBody>
          <a:bodyPr/>
          <a:lstStyle/>
          <a:p>
            <a:pPr marL="342900" indent="-342900" algn="ctr">
              <a:spcBef>
                <a:spcPct val="20000"/>
              </a:spcBef>
              <a:buClr>
                <a:srgbClr val="E40000"/>
              </a:buClr>
              <a:buFont typeface="Wingdings" pitchFamily="2" charset="2"/>
              <a:buNone/>
              <a:defRPr/>
            </a:pPr>
            <a:r>
              <a:rPr lang="en-US" sz="2600" b="1">
                <a:solidFill>
                  <a:srgbClr val="E40000"/>
                </a:solidFill>
                <a:effectLst>
                  <a:outerShdw blurRad="38100" dist="38100" dir="2700000" algn="tl">
                    <a:srgbClr val="C0C0C0"/>
                  </a:outerShdw>
                </a:effectLst>
                <a:latin typeface="Comic Sans MS" pitchFamily="66" charset="0"/>
              </a:rPr>
              <a:t>General John J. Pershing</a:t>
            </a:r>
            <a:r>
              <a:rPr lang="en-US" sz="2600" b="1">
                <a:effectLst>
                  <a:outerShdw blurRad="38100" dist="38100" dir="2700000" algn="tl">
                    <a:srgbClr val="C0C0C0"/>
                  </a:outerShdw>
                </a:effectLst>
                <a:latin typeface="Comic Sans MS" pitchFamily="66" charset="0"/>
              </a:rPr>
              <a:t> with </a:t>
            </a:r>
            <a:r>
              <a:rPr lang="en-US" sz="2600" b="1">
                <a:solidFill>
                  <a:srgbClr val="E40000"/>
                </a:solidFill>
                <a:effectLst>
                  <a:outerShdw blurRad="38100" dist="38100" dir="2700000" algn="tl">
                    <a:srgbClr val="C0C0C0"/>
                  </a:outerShdw>
                </a:effectLst>
                <a:latin typeface="Comic Sans MS" pitchFamily="66" charset="0"/>
              </a:rPr>
              <a:t>Pancho</a:t>
            </a:r>
            <a:br>
              <a:rPr lang="en-US" sz="2600" b="1">
                <a:solidFill>
                  <a:srgbClr val="E40000"/>
                </a:solidFill>
                <a:effectLst>
                  <a:outerShdw blurRad="38100" dist="38100" dir="2700000" algn="tl">
                    <a:srgbClr val="C0C0C0"/>
                  </a:outerShdw>
                </a:effectLst>
                <a:latin typeface="Comic Sans MS" pitchFamily="66" charset="0"/>
              </a:rPr>
            </a:br>
            <a:r>
              <a:rPr lang="en-US" sz="2600" b="1">
                <a:solidFill>
                  <a:srgbClr val="E40000"/>
                </a:solidFill>
                <a:effectLst>
                  <a:outerShdw blurRad="38100" dist="38100" dir="2700000" algn="tl">
                    <a:srgbClr val="C0C0C0"/>
                  </a:outerShdw>
                </a:effectLst>
                <a:latin typeface="Comic Sans MS" pitchFamily="66" charset="0"/>
              </a:rPr>
              <a:t>Villa</a:t>
            </a:r>
            <a:r>
              <a:rPr lang="en-US" sz="2600" b="1">
                <a:effectLst>
                  <a:outerShdw blurRad="38100" dist="38100" dir="2700000" algn="tl">
                    <a:srgbClr val="C0C0C0"/>
                  </a:outerShdw>
                </a:effectLst>
                <a:latin typeface="Comic Sans MS" pitchFamily="66" charset="0"/>
              </a:rPr>
              <a:t> in 1914.</a:t>
            </a:r>
          </a:p>
        </p:txBody>
      </p:sp>
      <p:pic>
        <p:nvPicPr>
          <p:cNvPr id="68612" name="Picture 5" descr="Pershing with Pancho Villa in 1914"/>
          <p:cNvPicPr>
            <a:picLocks noChangeAspect="1" noChangeArrowheads="1"/>
          </p:cNvPicPr>
          <p:nvPr/>
        </p:nvPicPr>
        <p:blipFill>
          <a:blip r:embed="rId2">
            <a:lum contrast="6000"/>
            <a:extLst>
              <a:ext uri="{28A0092B-C50C-407E-A947-70E740481C1C}">
                <a14:useLocalDpi xmlns:a14="http://schemas.microsoft.com/office/drawing/2010/main" val="0"/>
              </a:ext>
            </a:extLst>
          </a:blip>
          <a:srcRect l="2417" t="1648" r="906" b="1132"/>
          <a:stretch>
            <a:fillRect/>
          </a:stretch>
        </p:blipFill>
        <p:spPr bwMode="auto">
          <a:xfrm>
            <a:off x="1524000" y="1066800"/>
            <a:ext cx="6096000" cy="44958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41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8600" y="304800"/>
            <a:ext cx="8763000" cy="12509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3800" b="1">
                <a:solidFill>
                  <a:srgbClr val="000099"/>
                </a:solidFill>
                <a:effectLst>
                  <a:outerShdw blurRad="38100" dist="38100" dir="2700000" algn="tl">
                    <a:srgbClr val="C0C0C0"/>
                  </a:outerShdw>
                </a:effectLst>
                <a:latin typeface="Comic Sans MS" pitchFamily="66" charset="0"/>
              </a:rPr>
              <a:t>U. S. Global Investments &amp;</a:t>
            </a:r>
            <a:br>
              <a:rPr lang="en-US" sz="3800" b="1">
                <a:solidFill>
                  <a:srgbClr val="000099"/>
                </a:solidFill>
                <a:effectLst>
                  <a:outerShdw blurRad="38100" dist="38100" dir="2700000" algn="tl">
                    <a:srgbClr val="C0C0C0"/>
                  </a:outerShdw>
                </a:effectLst>
                <a:latin typeface="Comic Sans MS" pitchFamily="66" charset="0"/>
              </a:rPr>
            </a:br>
            <a:r>
              <a:rPr lang="en-US" sz="3800" b="1">
                <a:solidFill>
                  <a:srgbClr val="000099"/>
                </a:solidFill>
                <a:effectLst>
                  <a:outerShdw blurRad="38100" dist="38100" dir="2700000" algn="tl">
                    <a:srgbClr val="C0C0C0"/>
                  </a:outerShdw>
                </a:effectLst>
                <a:latin typeface="Comic Sans MS" pitchFamily="66" charset="0"/>
              </a:rPr>
              <a:t>Investments in Latin America, 1914</a:t>
            </a:r>
          </a:p>
        </p:txBody>
      </p:sp>
      <p:pic>
        <p:nvPicPr>
          <p:cNvPr id="69635" name="Picture 5" descr="murrin_lep4e_ch22-2"/>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a:stretch>
            <a:fillRect/>
          </a:stretch>
        </p:blipFill>
        <p:spPr bwMode="auto">
          <a:xfrm>
            <a:off x="762000" y="2057400"/>
            <a:ext cx="7902575" cy="41052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43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52400" y="152400"/>
            <a:ext cx="8763000" cy="13716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200" b="1">
                <a:solidFill>
                  <a:srgbClr val="000099"/>
                </a:solidFill>
                <a:effectLst>
                  <a:outerShdw blurRad="38100" dist="38100" dir="2700000" algn="tl">
                    <a:srgbClr val="C0C0C0"/>
                  </a:outerShdw>
                </a:effectLst>
                <a:latin typeface="Comic Sans MS" pitchFamily="66" charset="0"/>
              </a:rPr>
              <a:t>U. S. Interventions in </a:t>
            </a:r>
            <a:br>
              <a:rPr lang="en-US" sz="4200" b="1">
                <a:solidFill>
                  <a:srgbClr val="000099"/>
                </a:solidFill>
                <a:effectLst>
                  <a:outerShdw blurRad="38100" dist="38100" dir="2700000" algn="tl">
                    <a:srgbClr val="C0C0C0"/>
                  </a:outerShdw>
                </a:effectLst>
                <a:latin typeface="Comic Sans MS" pitchFamily="66" charset="0"/>
              </a:rPr>
            </a:br>
            <a:r>
              <a:rPr lang="en-US" sz="4200" b="1">
                <a:solidFill>
                  <a:srgbClr val="000099"/>
                </a:solidFill>
                <a:effectLst>
                  <a:outerShdw blurRad="38100" dist="38100" dir="2700000" algn="tl">
                    <a:srgbClr val="C0C0C0"/>
                  </a:outerShdw>
                </a:effectLst>
                <a:latin typeface="Comic Sans MS" pitchFamily="66" charset="0"/>
              </a:rPr>
              <a:t>Latin America: 1898-1920s</a:t>
            </a:r>
          </a:p>
        </p:txBody>
      </p:sp>
      <p:pic>
        <p:nvPicPr>
          <p:cNvPr id="70659" name="Picture 7" descr="map-American Imperialism-1895-1935"/>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6337"/>
          <a:stretch>
            <a:fillRect/>
          </a:stretch>
        </p:blipFill>
        <p:spPr bwMode="auto">
          <a:xfrm>
            <a:off x="381000" y="1816100"/>
            <a:ext cx="8382000" cy="45847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0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457200" y="228600"/>
            <a:ext cx="83058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i="1">
                <a:solidFill>
                  <a:srgbClr val="000099"/>
                </a:solidFill>
                <a:effectLst>
                  <a:outerShdw blurRad="38100" dist="38100" dir="2700000" algn="tl">
                    <a:srgbClr val="C0C0C0"/>
                  </a:outerShdw>
                </a:effectLst>
                <a:latin typeface="Comic Sans MS" pitchFamily="66" charset="0"/>
              </a:rPr>
              <a:t>Panama:  The King’s Crown</a:t>
            </a:r>
          </a:p>
        </p:txBody>
      </p:sp>
      <p:pic>
        <p:nvPicPr>
          <p:cNvPr id="53251" name="Picture 3" descr="TR-The King's Crown"/>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8600" y="1295400"/>
            <a:ext cx="3676650" cy="4876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25956" name="Rectangle 4"/>
          <p:cNvSpPr>
            <a:spLocks noChangeArrowheads="1"/>
          </p:cNvSpPr>
          <p:nvPr/>
        </p:nvSpPr>
        <p:spPr bwMode="auto">
          <a:xfrm>
            <a:off x="4114800" y="1371600"/>
            <a:ext cx="4876800" cy="5140325"/>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Font typeface="Wingdings" pitchFamily="2" charset="2"/>
              <a:buBlip>
                <a:blip r:embed="rId3"/>
              </a:buBlip>
              <a:defRPr/>
            </a:pPr>
            <a:r>
              <a:rPr lang="en-US" sz="1600" b="1" dirty="0">
                <a:solidFill>
                  <a:srgbClr val="FF0000"/>
                </a:solidFill>
                <a:effectLst>
                  <a:outerShdw blurRad="38100" dist="38100" dir="2700000" algn="tl">
                    <a:srgbClr val="C0C0C0"/>
                  </a:outerShdw>
                </a:effectLst>
                <a:latin typeface="Comic Sans MS" pitchFamily="66" charset="0"/>
                <a:sym typeface="Wingdings" pitchFamily="2" charset="2"/>
              </a:rPr>
              <a:t>Spooner Act of 1902 </a:t>
            </a:r>
            <a:r>
              <a:rPr lang="en-US" sz="1600" b="1" dirty="0">
                <a:effectLst>
                  <a:outerShdw blurRad="38100" dist="38100" dir="2700000" algn="tl">
                    <a:srgbClr val="C0C0C0"/>
                  </a:outerShdw>
                </a:effectLst>
                <a:latin typeface="Comic Sans MS" pitchFamily="66" charset="0"/>
                <a:sym typeface="Wingdings" pitchFamily="2" charset="2"/>
              </a:rPr>
              <a:t>allowed the US to buy the rights of the Panama Canal Zone from the French for $40 Million, but required a treaty be made with Columbia</a:t>
            </a:r>
          </a:p>
          <a:p>
            <a:pPr marL="398463" indent="-398463">
              <a:spcBef>
                <a:spcPct val="50000"/>
              </a:spcBef>
              <a:buClr>
                <a:srgbClr val="E40000"/>
              </a:buClr>
              <a:buSzPct val="110000"/>
              <a:buFont typeface="Wingdings" pitchFamily="2" charset="2"/>
              <a:buBlip>
                <a:blip r:embed="rId3"/>
              </a:buBlip>
              <a:defRPr/>
            </a:pPr>
            <a:r>
              <a:rPr lang="en-US" sz="1600" b="1" dirty="0">
                <a:effectLst>
                  <a:outerShdw blurRad="38100" dist="38100" dir="2700000" algn="tl">
                    <a:srgbClr val="C0C0C0"/>
                  </a:outerShdw>
                </a:effectLst>
                <a:latin typeface="Comic Sans MS" pitchFamily="66" charset="0"/>
                <a:sym typeface="Wingdings" pitchFamily="2" charset="2"/>
              </a:rPr>
              <a:t>Treaty could not be made and Roosevelt said he would back a Panamanian Revolution</a:t>
            </a:r>
          </a:p>
          <a:p>
            <a:pPr marL="398463" indent="-398463">
              <a:spcBef>
                <a:spcPct val="50000"/>
              </a:spcBef>
              <a:buClr>
                <a:srgbClr val="E40000"/>
              </a:buClr>
              <a:buSzPct val="110000"/>
              <a:buFont typeface="Wingdings" pitchFamily="2" charset="2"/>
              <a:buBlip>
                <a:blip r:embed="rId3"/>
              </a:buBlip>
              <a:defRPr/>
            </a:pPr>
            <a:r>
              <a:rPr lang="en-US" sz="1600" b="1" dirty="0">
                <a:effectLst>
                  <a:outerShdw blurRad="38100" dist="38100" dir="2700000" algn="tl">
                    <a:srgbClr val="C0C0C0"/>
                  </a:outerShdw>
                </a:effectLst>
                <a:latin typeface="Comic Sans MS" pitchFamily="66" charset="0"/>
                <a:sym typeface="Wingdings" pitchFamily="2" charset="2"/>
              </a:rPr>
              <a:t>Philippe Bunau-Varilla,</a:t>
            </a:r>
            <a:br>
              <a:rPr lang="en-US" sz="1600" b="1" dirty="0">
                <a:effectLst>
                  <a:outerShdw blurRad="38100" dist="38100" dir="2700000" algn="tl">
                    <a:srgbClr val="C0C0C0"/>
                  </a:outerShdw>
                </a:effectLst>
                <a:latin typeface="Comic Sans MS" pitchFamily="66" charset="0"/>
                <a:sym typeface="Wingdings" pitchFamily="2" charset="2"/>
              </a:rPr>
            </a:br>
            <a:r>
              <a:rPr lang="en-US" sz="1600" b="1" dirty="0">
                <a:effectLst>
                  <a:outerShdw blurRad="38100" dist="38100" dir="2700000" algn="tl">
                    <a:srgbClr val="C0C0C0"/>
                  </a:outerShdw>
                </a:effectLst>
                <a:latin typeface="Comic Sans MS" pitchFamily="66" charset="0"/>
                <a:sym typeface="Wingdings" pitchFamily="2" charset="2"/>
              </a:rPr>
              <a:t>agent provocateur helped start rebellion.</a:t>
            </a:r>
          </a:p>
          <a:p>
            <a:pPr marL="398463" indent="-398463">
              <a:spcBef>
                <a:spcPct val="50000"/>
              </a:spcBef>
              <a:buClr>
                <a:srgbClr val="E40000"/>
              </a:buClr>
              <a:buSzPct val="110000"/>
              <a:buFont typeface="Wingdings" pitchFamily="2" charset="2"/>
              <a:buBlip>
                <a:blip r:embed="rId3"/>
              </a:buBlip>
              <a:defRPr/>
            </a:pPr>
            <a:endParaRPr lang="en-US" sz="1600" b="1" dirty="0">
              <a:effectLst>
                <a:outerShdw blurRad="38100" dist="38100" dir="2700000" algn="tl">
                  <a:srgbClr val="C0C0C0"/>
                </a:outerShdw>
              </a:effectLst>
              <a:latin typeface="Comic Sans MS" pitchFamily="66" charset="0"/>
              <a:sym typeface="Wingdings" pitchFamily="2" charset="2"/>
            </a:endParaRPr>
          </a:p>
          <a:p>
            <a:pPr marL="398463" indent="-398463">
              <a:spcBef>
                <a:spcPct val="50000"/>
              </a:spcBef>
              <a:buClr>
                <a:srgbClr val="E40000"/>
              </a:buClr>
              <a:buSzPct val="110000"/>
              <a:buFont typeface="Wingdings" pitchFamily="2" charset="2"/>
              <a:buBlip>
                <a:blip r:embed="rId3"/>
              </a:buBlip>
              <a:defRPr/>
            </a:pPr>
            <a:r>
              <a:rPr lang="en-US" sz="1600" b="1" dirty="0">
                <a:effectLst>
                  <a:outerShdw blurRad="38100" dist="38100" dir="2700000" algn="tl">
                    <a:srgbClr val="C0C0C0"/>
                  </a:outerShdw>
                </a:effectLst>
                <a:latin typeface="Comic Sans MS" pitchFamily="66" charset="0"/>
                <a:sym typeface="Wingdings" pitchFamily="2" charset="2"/>
              </a:rPr>
              <a:t>1903  </a:t>
            </a:r>
            <a:r>
              <a:rPr lang="en-US" sz="1600" b="1" dirty="0">
                <a:solidFill>
                  <a:srgbClr val="E40000"/>
                </a:solidFill>
                <a:effectLst>
                  <a:outerShdw blurRad="38100" dist="38100" dir="2700000" algn="tl">
                    <a:srgbClr val="C0C0C0"/>
                  </a:outerShdw>
                </a:effectLst>
                <a:latin typeface="Comic Sans MS" pitchFamily="66" charset="0"/>
                <a:sym typeface="Wingdings" pitchFamily="2" charset="2"/>
              </a:rPr>
              <a:t>Hay-</a:t>
            </a:r>
            <a:r>
              <a:rPr lang="en-US" sz="1600" b="1" dirty="0" err="1">
                <a:solidFill>
                  <a:srgbClr val="E40000"/>
                </a:solidFill>
                <a:effectLst>
                  <a:outerShdw blurRad="38100" dist="38100" dir="2700000" algn="tl">
                    <a:srgbClr val="C0C0C0"/>
                  </a:outerShdw>
                </a:effectLst>
                <a:latin typeface="Comic Sans MS" pitchFamily="66" charset="0"/>
                <a:sym typeface="Wingdings" pitchFamily="2" charset="2"/>
              </a:rPr>
              <a:t>Bunau</a:t>
            </a:r>
            <a:r>
              <a:rPr lang="en-US" sz="1600" b="1" dirty="0">
                <a:solidFill>
                  <a:srgbClr val="E40000"/>
                </a:solidFill>
                <a:effectLst>
                  <a:outerShdw blurRad="38100" dist="38100" dir="2700000" algn="tl">
                    <a:srgbClr val="C0C0C0"/>
                  </a:outerShdw>
                </a:effectLst>
                <a:latin typeface="Comic Sans MS" pitchFamily="66" charset="0"/>
                <a:sym typeface="Wingdings" pitchFamily="2" charset="2"/>
              </a:rPr>
              <a:t>-</a:t>
            </a:r>
            <a:br>
              <a:rPr lang="en-US" sz="1600" b="1" dirty="0">
                <a:solidFill>
                  <a:srgbClr val="E40000"/>
                </a:solidFill>
                <a:effectLst>
                  <a:outerShdw blurRad="38100" dist="38100" dir="2700000" algn="tl">
                    <a:srgbClr val="C0C0C0"/>
                  </a:outerShdw>
                </a:effectLst>
                <a:latin typeface="Comic Sans MS" pitchFamily="66" charset="0"/>
                <a:sym typeface="Wingdings" pitchFamily="2" charset="2"/>
              </a:rPr>
            </a:br>
            <a:r>
              <a:rPr lang="en-US" sz="1600" b="1" dirty="0">
                <a:solidFill>
                  <a:srgbClr val="E40000"/>
                </a:solidFill>
                <a:effectLst>
                  <a:outerShdw blurRad="38100" dist="38100" dir="2700000" algn="tl">
                    <a:srgbClr val="C0C0C0"/>
                  </a:outerShdw>
                </a:effectLst>
                <a:latin typeface="Comic Sans MS" pitchFamily="66" charset="0"/>
                <a:sym typeface="Wingdings" pitchFamily="2" charset="2"/>
              </a:rPr>
              <a:t>          </a:t>
            </a:r>
            <a:r>
              <a:rPr lang="en-US" sz="1600" b="1" dirty="0" err="1">
                <a:solidFill>
                  <a:srgbClr val="E40000"/>
                </a:solidFill>
                <a:effectLst>
                  <a:outerShdw blurRad="38100" dist="38100" dir="2700000" algn="tl">
                    <a:srgbClr val="C0C0C0"/>
                  </a:outerShdw>
                </a:effectLst>
                <a:latin typeface="Comic Sans MS" pitchFamily="66" charset="0"/>
                <a:sym typeface="Wingdings" pitchFamily="2" charset="2"/>
              </a:rPr>
              <a:t>Varilla</a:t>
            </a:r>
            <a:r>
              <a:rPr lang="en-US" sz="1600" b="1" dirty="0">
                <a:solidFill>
                  <a:srgbClr val="E40000"/>
                </a:solidFill>
                <a:effectLst>
                  <a:outerShdw blurRad="38100" dist="38100" dir="2700000" algn="tl">
                    <a:srgbClr val="C0C0C0"/>
                  </a:outerShdw>
                </a:effectLst>
                <a:latin typeface="Comic Sans MS" pitchFamily="66" charset="0"/>
                <a:sym typeface="Wingdings" pitchFamily="2" charset="2"/>
              </a:rPr>
              <a:t> Treaty</a:t>
            </a:r>
            <a:r>
              <a:rPr lang="en-US" sz="1600" b="1" dirty="0">
                <a:effectLst>
                  <a:outerShdw blurRad="38100" dist="38100" dir="2700000" algn="tl">
                    <a:srgbClr val="C0C0C0"/>
                  </a:outerShdw>
                </a:effectLst>
                <a:latin typeface="Comic Sans MS" pitchFamily="66" charset="0"/>
                <a:sym typeface="Wingdings" pitchFamily="2" charset="2"/>
              </a:rPr>
              <a:t>- Gave US a permanent grant of a 10 mile wide strip of land for a Canal over which US would have complete control and Panama would receive $10 million dollars.</a:t>
            </a:r>
          </a:p>
          <a:p>
            <a:pPr marL="398463" indent="-398463">
              <a:spcBef>
                <a:spcPct val="50000"/>
              </a:spcBef>
              <a:buClr>
                <a:srgbClr val="E40000"/>
              </a:buClr>
              <a:buSzPct val="110000"/>
              <a:buFont typeface="Wingdings" pitchFamily="2" charset="2"/>
              <a:buBlip>
                <a:blip r:embed="rId3"/>
              </a:buBlip>
              <a:defRPr/>
            </a:pPr>
            <a:r>
              <a:rPr lang="en-US" sz="1600" b="1" dirty="0">
                <a:effectLst>
                  <a:outerShdw blurRad="38100" dist="38100" dir="2700000" algn="tl">
                    <a:srgbClr val="C0C0C0"/>
                  </a:outerShdw>
                </a:effectLst>
                <a:latin typeface="Comic Sans MS" pitchFamily="66" charset="0"/>
                <a:sym typeface="Wingdings" pitchFamily="2" charset="2"/>
              </a:rPr>
              <a:t>“I took the Canal Zone and let Congress debate” –T.R.</a:t>
            </a:r>
            <a:endParaRPr lang="en-US" sz="1600" b="1"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376769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95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95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95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59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28600" y="228600"/>
            <a:ext cx="8763000" cy="73183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200" b="1">
                <a:solidFill>
                  <a:srgbClr val="000099"/>
                </a:solidFill>
                <a:effectLst>
                  <a:outerShdw blurRad="38100" dist="38100" dir="2700000" algn="tl">
                    <a:srgbClr val="C0C0C0"/>
                  </a:outerShdw>
                </a:effectLst>
                <a:latin typeface="Comic Sans MS" pitchFamily="66" charset="0"/>
              </a:rPr>
              <a:t>Uncle Sam:  One of the “Boys?”</a:t>
            </a:r>
          </a:p>
        </p:txBody>
      </p:sp>
      <p:pic>
        <p:nvPicPr>
          <p:cNvPr id="71683" name="Picture 4" descr="pol_cartoon-A Quiet Little Gam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62000" y="1219200"/>
            <a:ext cx="7696200" cy="50577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53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4038600" y="304800"/>
            <a:ext cx="47244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Panama Canal</a:t>
            </a:r>
          </a:p>
        </p:txBody>
      </p:sp>
      <p:pic>
        <p:nvPicPr>
          <p:cNvPr id="54275" name="Picture 3" descr="map-Panama Canal Design"/>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3962400" y="1733550"/>
            <a:ext cx="4926013" cy="45148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26980" name="Picture 4" descr="TR at the Panama Canal"/>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81000" y="609600"/>
            <a:ext cx="3302000" cy="4318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26981" name="Rectangle 5"/>
          <p:cNvSpPr>
            <a:spLocks noChangeArrowheads="1"/>
          </p:cNvSpPr>
          <p:nvPr/>
        </p:nvSpPr>
        <p:spPr bwMode="auto">
          <a:xfrm>
            <a:off x="152400" y="5181600"/>
            <a:ext cx="3657600" cy="1708150"/>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Tx/>
              <a:buSzTx/>
              <a:buFontTx/>
              <a:buNone/>
            </a:pPr>
            <a:r>
              <a:rPr lang="en-US" altLang="en-US" sz="2400" b="1">
                <a:solidFill>
                  <a:srgbClr val="E40000"/>
                </a:solidFill>
                <a:latin typeface="Comic Sans MS" pitchFamily="66" charset="0"/>
              </a:rPr>
              <a:t>TR in Panama</a:t>
            </a:r>
            <a:br>
              <a:rPr lang="en-US" altLang="en-US" sz="2400" b="1">
                <a:solidFill>
                  <a:srgbClr val="E40000"/>
                </a:solidFill>
                <a:latin typeface="Comic Sans MS" pitchFamily="66" charset="0"/>
              </a:rPr>
            </a:br>
            <a:r>
              <a:rPr lang="en-US" altLang="en-US" sz="2400" b="1">
                <a:solidFill>
                  <a:srgbClr val="E40000"/>
                </a:solidFill>
                <a:latin typeface="Comic Sans MS" pitchFamily="66" charset="0"/>
              </a:rPr>
              <a:t>(Construction begins in 1904)</a:t>
            </a:r>
          </a:p>
          <a:p>
            <a:pPr algn="ctr" eaLnBrk="1" hangingPunct="1">
              <a:spcBef>
                <a:spcPct val="50000"/>
              </a:spcBef>
              <a:buClrTx/>
              <a:buSzTx/>
              <a:buFontTx/>
              <a:buNone/>
            </a:pPr>
            <a:r>
              <a:rPr lang="en-US" altLang="en-US" sz="1100" b="1">
                <a:solidFill>
                  <a:srgbClr val="E40000"/>
                </a:solidFill>
                <a:latin typeface="Comic Sans MS" pitchFamily="66" charset="0"/>
                <a:hlinkClick r:id="rId4"/>
              </a:rPr>
              <a:t>https://www.youtube.com/watch?v=q2T7CL9wqyM</a:t>
            </a:r>
            <a:endParaRPr lang="en-US" altLang="en-US" sz="1100" b="1">
              <a:solidFill>
                <a:srgbClr val="E40000"/>
              </a:solidFill>
              <a:latin typeface="Comic Sans MS" pitchFamily="66" charset="0"/>
            </a:endParaRPr>
          </a:p>
          <a:p>
            <a:pPr algn="ctr" eaLnBrk="1" hangingPunct="1">
              <a:spcBef>
                <a:spcPct val="50000"/>
              </a:spcBef>
              <a:buClrTx/>
              <a:buSzTx/>
              <a:buFontTx/>
              <a:buNone/>
            </a:pPr>
            <a:endParaRPr lang="en-US" altLang="en-US" sz="1100" b="1">
              <a:solidFill>
                <a:srgbClr val="E40000"/>
              </a:solidFill>
              <a:latin typeface="Comic Sans MS" pitchFamily="66" charset="0"/>
            </a:endParaRPr>
          </a:p>
        </p:txBody>
      </p:sp>
      <p:sp>
        <p:nvSpPr>
          <p:cNvPr id="126982" name="Oval 6"/>
          <p:cNvSpPr>
            <a:spLocks noChangeArrowheads="1"/>
          </p:cNvSpPr>
          <p:nvPr/>
        </p:nvSpPr>
        <p:spPr bwMode="auto">
          <a:xfrm>
            <a:off x="1447800" y="2209800"/>
            <a:ext cx="1066800" cy="1371600"/>
          </a:xfrm>
          <a:prstGeom prst="ellipse">
            <a:avLst/>
          </a:prstGeom>
          <a:noFill/>
          <a:ln w="38100">
            <a:solidFill>
              <a:srgbClr val="E4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endParaRPr lang="en-US" altLang="en-US" sz="2400">
              <a:latin typeface="Arial" pitchFamily="34" charset="0"/>
            </a:endParaRPr>
          </a:p>
        </p:txBody>
      </p:sp>
    </p:spTree>
    <p:extLst>
      <p:ext uri="{BB962C8B-B14F-4D97-AF65-F5344CB8AC3E}">
        <p14:creationId xmlns:p14="http://schemas.microsoft.com/office/powerpoint/2010/main" val="2488907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1000"/>
                                        <p:tgtEl>
                                          <p:spTgt spid="126980"/>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6982"/>
                                        </p:tgtEl>
                                        <p:attrNameLst>
                                          <p:attrName>style.visibility</p:attrName>
                                        </p:attrNameLst>
                                      </p:cBhvr>
                                      <p:to>
                                        <p:strVal val="visible"/>
                                      </p:to>
                                    </p:set>
                                    <p:animEffect transition="in" filter="wipe(down)">
                                      <p:cBhvr>
                                        <p:cTn id="11" dur="500"/>
                                        <p:tgtEl>
                                          <p:spTgt spid="12698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6981"/>
                                        </p:tgtEl>
                                        <p:attrNameLst>
                                          <p:attrName>style.visibility</p:attrName>
                                        </p:attrNameLst>
                                      </p:cBhvr>
                                      <p:to>
                                        <p:strVal val="visible"/>
                                      </p:to>
                                    </p:set>
                                    <p:animEffect transition="in" filter="fade">
                                      <p:cBhvr>
                                        <p:cTn id="14" dur="10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p:bldP spid="1269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81000" y="152400"/>
            <a:ext cx="8458200" cy="1311275"/>
          </a:xfrm>
          <a:prstGeom prst="rect">
            <a:avLst/>
          </a:prstGeom>
          <a:noFill/>
          <a:ln w="9525">
            <a:noFill/>
            <a:miter lim="800000"/>
            <a:headEnd/>
            <a:tailEnd/>
          </a:ln>
          <a:effectLst>
            <a:outerShdw dist="35921" dir="2700000" algn="ctr" rotWithShape="0">
              <a:srgbClr val="E40000"/>
            </a:outerShdw>
          </a:effectLst>
        </p:spPr>
        <p:txBody>
          <a:bodyPr>
            <a:spAutoFit/>
          </a:bodyPr>
          <a:lstStyle/>
          <a:p>
            <a:pPr algn="r">
              <a:spcBef>
                <a:spcPct val="50000"/>
              </a:spcBef>
              <a:defRPr/>
            </a:pPr>
            <a:r>
              <a:rPr lang="en-US" sz="4000" b="1">
                <a:solidFill>
                  <a:srgbClr val="000099"/>
                </a:solidFill>
                <a:effectLst>
                  <a:outerShdw blurRad="38100" dist="38100" dir="2700000" algn="tl">
                    <a:srgbClr val="C0C0C0"/>
                  </a:outerShdw>
                </a:effectLst>
                <a:latin typeface="Comic Sans MS" pitchFamily="66" charset="0"/>
              </a:rPr>
              <a:t>The Roosevelt Corollary to the Monroe Doctrine:  1905</a:t>
            </a:r>
          </a:p>
        </p:txBody>
      </p:sp>
      <p:pic>
        <p:nvPicPr>
          <p:cNvPr id="55299" name="Picture 3" descr="pol_cartoon-TR-Roosevelt Corollary to Monroe Doctrine"/>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4343400" y="1676400"/>
            <a:ext cx="4365625" cy="3810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28004" name="Rectangle 4"/>
          <p:cNvSpPr>
            <a:spLocks noChangeArrowheads="1"/>
          </p:cNvSpPr>
          <p:nvPr/>
        </p:nvSpPr>
        <p:spPr bwMode="auto">
          <a:xfrm>
            <a:off x="304800" y="1447800"/>
            <a:ext cx="3810000" cy="5116513"/>
          </a:xfrm>
          <a:prstGeom prst="rect">
            <a:avLst/>
          </a:prstGeom>
          <a:noFill/>
          <a:ln w="9525">
            <a:noFill/>
            <a:miter lim="800000"/>
            <a:headEnd/>
            <a:tailEnd/>
          </a:ln>
          <a:effectLst/>
        </p:spPr>
        <p:txBody>
          <a:bodyPr>
            <a:spAutoFit/>
          </a:bodyPr>
          <a:lstStyle/>
          <a:p>
            <a:pPr>
              <a:spcBef>
                <a:spcPct val="50000"/>
              </a:spcBef>
              <a:buClr>
                <a:srgbClr val="E40000"/>
              </a:buClr>
              <a:buFont typeface="Wingdings" pitchFamily="2" charset="2"/>
              <a:buNone/>
              <a:defRPr/>
            </a:pPr>
            <a:r>
              <a:rPr lang="en-US" sz="2200" b="1" i="1" dirty="0">
                <a:solidFill>
                  <a:schemeClr val="tx2"/>
                </a:solidFill>
                <a:effectLst>
                  <a:outerShdw blurRad="38100" dist="38100" dir="2700000" algn="tl">
                    <a:srgbClr val="C0C0C0"/>
                  </a:outerShdw>
                </a:effectLst>
                <a:latin typeface="Comic Sans MS" pitchFamily="66" charset="0"/>
              </a:rPr>
              <a:t>Chronic wrongdoing… may in America, as elsewhere, ultimately require intervention by some civilized nation, and in the Western Hemisphere the adherence of the United States to the Monroe Doctrine may force the United States, however reluctantly, in flagrant cases of such</a:t>
            </a:r>
            <a:r>
              <a:rPr lang="en-US" sz="2200" b="1" i="1" dirty="0">
                <a:effectLst>
                  <a:outerShdw blurRad="38100" dist="38100" dir="2700000" algn="tl">
                    <a:srgbClr val="C0C0C0"/>
                  </a:outerShdw>
                </a:effectLst>
                <a:latin typeface="Comic Sans MS" pitchFamily="66" charset="0"/>
              </a:rPr>
              <a:t> wrongdoing or impotence, to the exercise of an </a:t>
            </a:r>
            <a:r>
              <a:rPr lang="en-US" sz="2200" b="1" i="1" u="sng" dirty="0">
                <a:solidFill>
                  <a:srgbClr val="E40000"/>
                </a:solidFill>
                <a:effectLst>
                  <a:outerShdw blurRad="38100" dist="38100" dir="2700000" algn="tl">
                    <a:srgbClr val="C0C0C0"/>
                  </a:outerShdw>
                </a:effectLst>
                <a:latin typeface="Comic Sans MS" pitchFamily="66" charset="0"/>
              </a:rPr>
              <a:t>international police power</a:t>
            </a:r>
            <a:r>
              <a:rPr lang="en-US" sz="2200" i="1" dirty="0">
                <a:latin typeface="Comic Sans MS" pitchFamily="66" charset="0"/>
              </a:rPr>
              <a:t> .</a:t>
            </a:r>
          </a:p>
        </p:txBody>
      </p:sp>
      <p:sp>
        <p:nvSpPr>
          <p:cNvPr id="55301" name="TextBox 1"/>
          <p:cNvSpPr txBox="1">
            <a:spLocks noChangeArrowheads="1"/>
          </p:cNvSpPr>
          <p:nvPr/>
        </p:nvSpPr>
        <p:spPr bwMode="auto">
          <a:xfrm>
            <a:off x="4179888" y="5713413"/>
            <a:ext cx="49641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 typeface="Arial" pitchFamily="34" charset="0"/>
              <a:buChar char="•"/>
            </a:pPr>
            <a:r>
              <a:rPr lang="en-US" altLang="en-US" sz="1400" b="1">
                <a:latin typeface="Comic Sans MS" pitchFamily="66" charset="0"/>
              </a:rPr>
              <a:t>Would justify intervention in numerous Latin American countries in the future</a:t>
            </a:r>
          </a:p>
          <a:p>
            <a:pPr eaLnBrk="1" hangingPunct="1">
              <a:buClrTx/>
              <a:buSzTx/>
              <a:buFont typeface="Arial" pitchFamily="34" charset="0"/>
              <a:buChar char="•"/>
            </a:pPr>
            <a:r>
              <a:rPr lang="en-US" altLang="en-US" sz="1400" b="1">
                <a:latin typeface="Comic Sans MS" pitchFamily="66" charset="0"/>
              </a:rPr>
              <a:t>Haiti, Dominican Republic, Venezuela, Mexico, Nicaragua</a:t>
            </a:r>
          </a:p>
        </p:txBody>
      </p:sp>
    </p:spTree>
    <p:extLst>
      <p:ext uri="{BB962C8B-B14F-4D97-AF65-F5344CB8AC3E}">
        <p14:creationId xmlns:p14="http://schemas.microsoft.com/office/powerpoint/2010/main" val="3420618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128004"/>
                                        </p:tgtEl>
                                        <p:attrNameLst>
                                          <p:attrName>style.visibility</p:attrName>
                                        </p:attrNameLst>
                                      </p:cBhvr>
                                      <p:to>
                                        <p:strVal val="visible"/>
                                      </p:to>
                                    </p:set>
                                    <p:animEffect transition="in" filter="wipe(up)">
                                      <p:cBhvr>
                                        <p:cTn id="7" dur="20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381000" y="228600"/>
            <a:ext cx="8382000" cy="143192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i="1">
                <a:solidFill>
                  <a:srgbClr val="000099"/>
                </a:solidFill>
                <a:effectLst>
                  <a:outerShdw blurRad="38100" dist="38100" dir="2700000" algn="tl">
                    <a:srgbClr val="C0C0C0"/>
                  </a:outerShdw>
                </a:effectLst>
                <a:latin typeface="Comic Sans MS" pitchFamily="66" charset="0"/>
              </a:rPr>
              <a:t>Speak Softly,</a:t>
            </a:r>
            <a:br>
              <a:rPr lang="en-US" sz="4400" b="1" i="1">
                <a:solidFill>
                  <a:srgbClr val="000099"/>
                </a:solidFill>
                <a:effectLst>
                  <a:outerShdw blurRad="38100" dist="38100" dir="2700000" algn="tl">
                    <a:srgbClr val="C0C0C0"/>
                  </a:outerShdw>
                </a:effectLst>
                <a:latin typeface="Comic Sans MS" pitchFamily="66" charset="0"/>
              </a:rPr>
            </a:br>
            <a:r>
              <a:rPr lang="en-US" sz="4400" b="1" i="1">
                <a:solidFill>
                  <a:srgbClr val="000099"/>
                </a:solidFill>
                <a:effectLst>
                  <a:outerShdw blurRad="38100" dist="38100" dir="2700000" algn="tl">
                    <a:srgbClr val="C0C0C0"/>
                  </a:outerShdw>
                </a:effectLst>
                <a:latin typeface="Comic Sans MS" pitchFamily="66" charset="0"/>
              </a:rPr>
              <a:t>But Carry a Big Stick!</a:t>
            </a:r>
          </a:p>
        </p:txBody>
      </p:sp>
      <p:pic>
        <p:nvPicPr>
          <p:cNvPr id="56323" name="Picture 3" descr="pol_cartoon-Big Stick"/>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676400" y="1838325"/>
            <a:ext cx="5943600" cy="46386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5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381000" y="2286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America as a Pacific Power</a:t>
            </a:r>
          </a:p>
        </p:txBody>
      </p:sp>
      <p:pic>
        <p:nvPicPr>
          <p:cNvPr id="57347"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81000" y="1219200"/>
            <a:ext cx="8483600" cy="512127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8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WordArt 2" descr="usaflag1-furling"/>
          <p:cNvSpPr>
            <a:spLocks noChangeArrowheads="1" noChangeShapeType="1" noTextEdit="1"/>
          </p:cNvSpPr>
          <p:nvPr/>
        </p:nvSpPr>
        <p:spPr bwMode="auto">
          <a:xfrm>
            <a:off x="2057400" y="1371600"/>
            <a:ext cx="4876800" cy="41910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America's</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New</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Role</a:t>
            </a:r>
          </a:p>
        </p:txBody>
      </p:sp>
    </p:spTree>
    <p:extLst>
      <p:ext uri="{BB962C8B-B14F-4D97-AF65-F5344CB8AC3E}">
        <p14:creationId xmlns:p14="http://schemas.microsoft.com/office/powerpoint/2010/main" val="1716684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edge">
                                      <p:cBhvr>
                                        <p:cTn id="7" dur="5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28600" y="304800"/>
            <a:ext cx="8763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i="1">
                <a:solidFill>
                  <a:srgbClr val="000099"/>
                </a:solidFill>
                <a:effectLst>
                  <a:outerShdw blurRad="38100" dist="38100" dir="2700000" algn="tl">
                    <a:srgbClr val="C0C0C0"/>
                  </a:outerShdw>
                </a:effectLst>
                <a:latin typeface="Comic Sans MS" pitchFamily="66" charset="0"/>
              </a:rPr>
              <a:t>The Cares of a Growing Family</a:t>
            </a:r>
          </a:p>
        </p:txBody>
      </p:sp>
      <p:pic>
        <p:nvPicPr>
          <p:cNvPr id="59395" name="Picture 3" descr="pol_cartoon-McKinley and his children"/>
          <p:cNvPicPr>
            <a:picLocks noChangeAspect="1" noChangeArrowheads="1"/>
          </p:cNvPicPr>
          <p:nvPr/>
        </p:nvPicPr>
        <p:blipFill>
          <a:blip r:embed="rId2">
            <a:lum contrast="12000"/>
            <a:extLst>
              <a:ext uri="{28A0092B-C50C-407E-A947-70E740481C1C}">
                <a14:useLocalDpi xmlns:a14="http://schemas.microsoft.com/office/drawing/2010/main" val="0"/>
              </a:ext>
            </a:extLst>
          </a:blip>
          <a:srcRect l="9279" t="7904" r="10309" b="13745"/>
          <a:stretch>
            <a:fillRect/>
          </a:stretch>
        </p:blipFill>
        <p:spPr bwMode="auto">
          <a:xfrm>
            <a:off x="1524000" y="1447800"/>
            <a:ext cx="6248400" cy="45656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2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81000" y="3048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i="1">
                <a:solidFill>
                  <a:srgbClr val="000099"/>
                </a:solidFill>
                <a:effectLst>
                  <a:outerShdw blurRad="38100" dist="38100" dir="2700000" algn="tl">
                    <a:srgbClr val="C0C0C0"/>
                  </a:outerShdw>
                </a:effectLst>
                <a:latin typeface="Comic Sans MS" pitchFamily="66" charset="0"/>
              </a:rPr>
              <a:t>Constable of the World</a:t>
            </a:r>
          </a:p>
        </p:txBody>
      </p:sp>
      <p:pic>
        <p:nvPicPr>
          <p:cNvPr id="60419" name="Picture 3" descr="pol_cartoon-Constable of the World"/>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838200" y="1295400"/>
            <a:ext cx="76962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278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631</Words>
  <Application>Microsoft Office PowerPoint</Application>
  <PresentationFormat>On-screen Show (4:3)</PresentationFormat>
  <Paragraphs>70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 and Mexico</vt:lpstr>
      <vt:lpstr>“Pancho” Villa</vt:lpstr>
      <vt:lpstr>PowerPoint Presentation</vt:lpstr>
      <vt:lpstr>PowerPoint Presentation</vt:lpstr>
      <vt:lpstr>PowerPoint Presentation</vt:lpstr>
      <vt:lpstr>PowerPoint Presentation</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2016-10-27T19:57:03Z</dcterms:created>
  <dcterms:modified xsi:type="dcterms:W3CDTF">2016-10-27T19:57:21Z</dcterms:modified>
</cp:coreProperties>
</file>