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173C50-748B-49C4-BBFF-68B326812511}"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F53C8-2FB2-49DB-8804-AFECCC4E3A29}" type="slidenum">
              <a:rPr lang="en-US" smtClean="0"/>
              <a:t>‹#›</a:t>
            </a:fld>
            <a:endParaRPr lang="en-US"/>
          </a:p>
        </p:txBody>
      </p:sp>
    </p:spTree>
    <p:extLst>
      <p:ext uri="{BB962C8B-B14F-4D97-AF65-F5344CB8AC3E}">
        <p14:creationId xmlns:p14="http://schemas.microsoft.com/office/powerpoint/2010/main" val="72060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73C50-748B-49C4-BBFF-68B326812511}"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F53C8-2FB2-49DB-8804-AFECCC4E3A29}" type="slidenum">
              <a:rPr lang="en-US" smtClean="0"/>
              <a:t>‹#›</a:t>
            </a:fld>
            <a:endParaRPr lang="en-US"/>
          </a:p>
        </p:txBody>
      </p:sp>
    </p:spTree>
    <p:extLst>
      <p:ext uri="{BB962C8B-B14F-4D97-AF65-F5344CB8AC3E}">
        <p14:creationId xmlns:p14="http://schemas.microsoft.com/office/powerpoint/2010/main" val="121562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73C50-748B-49C4-BBFF-68B326812511}"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F53C8-2FB2-49DB-8804-AFECCC4E3A29}" type="slidenum">
              <a:rPr lang="en-US" smtClean="0"/>
              <a:t>‹#›</a:t>
            </a:fld>
            <a:endParaRPr lang="en-US"/>
          </a:p>
        </p:txBody>
      </p:sp>
    </p:spTree>
    <p:extLst>
      <p:ext uri="{BB962C8B-B14F-4D97-AF65-F5344CB8AC3E}">
        <p14:creationId xmlns:p14="http://schemas.microsoft.com/office/powerpoint/2010/main" val="158717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73C50-748B-49C4-BBFF-68B326812511}"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F53C8-2FB2-49DB-8804-AFECCC4E3A29}" type="slidenum">
              <a:rPr lang="en-US" smtClean="0"/>
              <a:t>‹#›</a:t>
            </a:fld>
            <a:endParaRPr lang="en-US"/>
          </a:p>
        </p:txBody>
      </p:sp>
    </p:spTree>
    <p:extLst>
      <p:ext uri="{BB962C8B-B14F-4D97-AF65-F5344CB8AC3E}">
        <p14:creationId xmlns:p14="http://schemas.microsoft.com/office/powerpoint/2010/main" val="364158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73C50-748B-49C4-BBFF-68B326812511}"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F53C8-2FB2-49DB-8804-AFECCC4E3A29}" type="slidenum">
              <a:rPr lang="en-US" smtClean="0"/>
              <a:t>‹#›</a:t>
            </a:fld>
            <a:endParaRPr lang="en-US"/>
          </a:p>
        </p:txBody>
      </p:sp>
    </p:spTree>
    <p:extLst>
      <p:ext uri="{BB962C8B-B14F-4D97-AF65-F5344CB8AC3E}">
        <p14:creationId xmlns:p14="http://schemas.microsoft.com/office/powerpoint/2010/main" val="187233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173C50-748B-49C4-BBFF-68B326812511}"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F53C8-2FB2-49DB-8804-AFECCC4E3A29}" type="slidenum">
              <a:rPr lang="en-US" smtClean="0"/>
              <a:t>‹#›</a:t>
            </a:fld>
            <a:endParaRPr lang="en-US"/>
          </a:p>
        </p:txBody>
      </p:sp>
    </p:spTree>
    <p:extLst>
      <p:ext uri="{BB962C8B-B14F-4D97-AF65-F5344CB8AC3E}">
        <p14:creationId xmlns:p14="http://schemas.microsoft.com/office/powerpoint/2010/main" val="389789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173C50-748B-49C4-BBFF-68B326812511}"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F53C8-2FB2-49DB-8804-AFECCC4E3A29}" type="slidenum">
              <a:rPr lang="en-US" smtClean="0"/>
              <a:t>‹#›</a:t>
            </a:fld>
            <a:endParaRPr lang="en-US"/>
          </a:p>
        </p:txBody>
      </p:sp>
    </p:spTree>
    <p:extLst>
      <p:ext uri="{BB962C8B-B14F-4D97-AF65-F5344CB8AC3E}">
        <p14:creationId xmlns:p14="http://schemas.microsoft.com/office/powerpoint/2010/main" val="108023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173C50-748B-49C4-BBFF-68B326812511}"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F53C8-2FB2-49DB-8804-AFECCC4E3A29}" type="slidenum">
              <a:rPr lang="en-US" smtClean="0"/>
              <a:t>‹#›</a:t>
            </a:fld>
            <a:endParaRPr lang="en-US"/>
          </a:p>
        </p:txBody>
      </p:sp>
    </p:spTree>
    <p:extLst>
      <p:ext uri="{BB962C8B-B14F-4D97-AF65-F5344CB8AC3E}">
        <p14:creationId xmlns:p14="http://schemas.microsoft.com/office/powerpoint/2010/main" val="246302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73C50-748B-49C4-BBFF-68B326812511}"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F53C8-2FB2-49DB-8804-AFECCC4E3A29}" type="slidenum">
              <a:rPr lang="en-US" smtClean="0"/>
              <a:t>‹#›</a:t>
            </a:fld>
            <a:endParaRPr lang="en-US"/>
          </a:p>
        </p:txBody>
      </p:sp>
    </p:spTree>
    <p:extLst>
      <p:ext uri="{BB962C8B-B14F-4D97-AF65-F5344CB8AC3E}">
        <p14:creationId xmlns:p14="http://schemas.microsoft.com/office/powerpoint/2010/main" val="209942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73C50-748B-49C4-BBFF-68B326812511}"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F53C8-2FB2-49DB-8804-AFECCC4E3A29}" type="slidenum">
              <a:rPr lang="en-US" smtClean="0"/>
              <a:t>‹#›</a:t>
            </a:fld>
            <a:endParaRPr lang="en-US"/>
          </a:p>
        </p:txBody>
      </p:sp>
    </p:spTree>
    <p:extLst>
      <p:ext uri="{BB962C8B-B14F-4D97-AF65-F5344CB8AC3E}">
        <p14:creationId xmlns:p14="http://schemas.microsoft.com/office/powerpoint/2010/main" val="155273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73C50-748B-49C4-BBFF-68B326812511}"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F53C8-2FB2-49DB-8804-AFECCC4E3A29}" type="slidenum">
              <a:rPr lang="en-US" smtClean="0"/>
              <a:t>‹#›</a:t>
            </a:fld>
            <a:endParaRPr lang="en-US"/>
          </a:p>
        </p:txBody>
      </p:sp>
    </p:spTree>
    <p:extLst>
      <p:ext uri="{BB962C8B-B14F-4D97-AF65-F5344CB8AC3E}">
        <p14:creationId xmlns:p14="http://schemas.microsoft.com/office/powerpoint/2010/main" val="871660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73C50-748B-49C4-BBFF-68B326812511}" type="datetimeFigureOut">
              <a:rPr lang="en-US" smtClean="0"/>
              <a:t>10/27/2016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F53C8-2FB2-49DB-8804-AFECCC4E3A29}" type="slidenum">
              <a:rPr lang="en-US" smtClean="0"/>
              <a:t>‹#›</a:t>
            </a:fld>
            <a:endParaRPr lang="en-US"/>
          </a:p>
        </p:txBody>
      </p:sp>
    </p:spTree>
    <p:extLst>
      <p:ext uri="{BB962C8B-B14F-4D97-AF65-F5344CB8AC3E}">
        <p14:creationId xmlns:p14="http://schemas.microsoft.com/office/powerpoint/2010/main" val="3164071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descr="usaflag1-furling"/>
          <p:cNvSpPr>
            <a:spLocks noChangeArrowheads="1" noChangeShapeType="1" noTextEdit="1"/>
          </p:cNvSpPr>
          <p:nvPr/>
        </p:nvSpPr>
        <p:spPr bwMode="auto">
          <a:xfrm>
            <a:off x="838200" y="838200"/>
            <a:ext cx="7543800" cy="5181600"/>
          </a:xfrm>
          <a:prstGeom prst="rect">
            <a:avLst/>
          </a:prstGeom>
        </p:spPr>
        <p:txBody>
          <a:bodyPr wrap="none" fromWordArt="1">
            <a:prstTxWarp prst="textPlain">
              <a:avLst>
                <a:gd name="adj" fmla="val 50000"/>
              </a:avLst>
            </a:prstTxWarp>
          </a:bodyPr>
          <a:lstStyle/>
          <a:p>
            <a:pPr algn="ctr">
              <a:defRPr/>
            </a:pPr>
            <a:r>
              <a:rPr lang="en-US" sz="3600" u="sng"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Essential Question</a:t>
            </a: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a:t>
            </a:r>
            <a:b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br>
            <a:endPar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endParaRPr>
          </a:p>
          <a:p>
            <a:pPr algn="ctr">
              <a:defRPr/>
            </a:pP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Why did America</a:t>
            </a:r>
          </a:p>
          <a:p>
            <a:pPr algn="ctr">
              <a:defRPr/>
            </a:pP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join the imperialist</a:t>
            </a:r>
          </a:p>
          <a:p>
            <a:pPr algn="ctr">
              <a:defRPr/>
            </a:pP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club at the end</a:t>
            </a:r>
          </a:p>
          <a:p>
            <a:pPr algn="ctr">
              <a:defRPr/>
            </a:pPr>
            <a:r>
              <a:rPr lang="en-US" sz="3600" kern="10" dirty="0">
                <a:ln w="19050">
                  <a:solidFill>
                    <a:srgbClr val="000064"/>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of the 19c?</a:t>
            </a:r>
          </a:p>
        </p:txBody>
      </p:sp>
    </p:spTree>
    <p:extLst>
      <p:ext uri="{BB962C8B-B14F-4D97-AF65-F5344CB8AC3E}">
        <p14:creationId xmlns:p14="http://schemas.microsoft.com/office/powerpoint/2010/main" val="4277407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28600" y="228600"/>
            <a:ext cx="8763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dirty="0">
                <a:solidFill>
                  <a:srgbClr val="000099"/>
                </a:solidFill>
                <a:effectLst>
                  <a:outerShdw blurRad="38100" dist="38100" dir="2700000" algn="tl">
                    <a:srgbClr val="C0C0C0"/>
                  </a:outerShdw>
                </a:effectLst>
                <a:latin typeface="Comic Sans MS" pitchFamily="66" charset="0"/>
              </a:rPr>
              <a:t>5.  Closing the American Frontier</a:t>
            </a:r>
          </a:p>
        </p:txBody>
      </p:sp>
      <p:pic>
        <p:nvPicPr>
          <p:cNvPr id="17411" name="Picture 6" descr="map-Loss of Indian Lands-1850-189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1106" t="2499" r="1544" b="1250"/>
          <a:stretch>
            <a:fillRect/>
          </a:stretch>
        </p:blipFill>
        <p:spPr bwMode="auto">
          <a:xfrm>
            <a:off x="2703513" y="1066800"/>
            <a:ext cx="6324600" cy="5534025"/>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Box 1"/>
          <p:cNvSpPr txBox="1">
            <a:spLocks noChangeArrowheads="1"/>
          </p:cNvSpPr>
          <p:nvPr/>
        </p:nvSpPr>
        <p:spPr bwMode="auto">
          <a:xfrm>
            <a:off x="222250" y="2667000"/>
            <a:ext cx="2133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2400">
                <a:solidFill>
                  <a:srgbClr val="FF0000"/>
                </a:solidFill>
                <a:latin typeface="Comic Sans MS" pitchFamily="66" charset="0"/>
              </a:rPr>
              <a:t>Fear that the closing of the Frontier would lead to dwindling natural resources</a:t>
            </a:r>
          </a:p>
        </p:txBody>
      </p:sp>
    </p:spTree>
    <p:extLst>
      <p:ext uri="{BB962C8B-B14F-4D97-AF65-F5344CB8AC3E}">
        <p14:creationId xmlns:p14="http://schemas.microsoft.com/office/powerpoint/2010/main" val="4273724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descr="usaflag1-furling"/>
          <p:cNvSpPr>
            <a:spLocks noChangeArrowheads="1" noChangeShapeType="1" noTextEdit="1"/>
          </p:cNvSpPr>
          <p:nvPr/>
        </p:nvSpPr>
        <p:spPr bwMode="auto">
          <a:xfrm>
            <a:off x="1600200" y="990600"/>
            <a:ext cx="6019800" cy="4724400"/>
          </a:xfrm>
          <a:prstGeom prst="rect">
            <a:avLst/>
          </a:prstGeom>
        </p:spPr>
        <p:txBody>
          <a:bodyPr wrap="none" fromWordArt="1">
            <a:prstTxWarp prst="textPlain">
              <a:avLst>
                <a:gd name="adj" fmla="val 50000"/>
              </a:avLst>
            </a:prstTxWarp>
          </a:bodyPr>
          <a:lstStyle/>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Hawaii:</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"Crossroads</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of the</a:t>
            </a:r>
          </a:p>
          <a:p>
            <a:pPr algn="ctr"/>
            <a:r>
              <a:rPr lang="en-US" sz="3600" kern="10">
                <a:ln w="19050">
                  <a:solidFill>
                    <a:srgbClr val="E40000"/>
                  </a:solidFill>
                  <a:round/>
                  <a:headEnd/>
                  <a:tailEnd/>
                </a:ln>
                <a:blipFill dpi="0" rotWithShape="1">
                  <a:blip r:embed="rId2"/>
                  <a:srcRect/>
                  <a:tile tx="0" ty="0" sx="100000" sy="100000" flip="none" algn="tl"/>
                </a:blipFill>
                <a:effectLst>
                  <a:outerShdw dist="35921" dir="2700000" algn="ctr" rotWithShape="0">
                    <a:srgbClr val="990000"/>
                  </a:outerShdw>
                </a:effectLst>
                <a:latin typeface="MarlboroWide"/>
              </a:rPr>
              <a:t>Pacific"</a:t>
            </a:r>
          </a:p>
        </p:txBody>
      </p:sp>
    </p:spTree>
    <p:extLst>
      <p:ext uri="{BB962C8B-B14F-4D97-AF65-F5344CB8AC3E}">
        <p14:creationId xmlns:p14="http://schemas.microsoft.com/office/powerpoint/2010/main" val="1273601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381000" y="3048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dirty="0">
                <a:solidFill>
                  <a:srgbClr val="000099"/>
                </a:solidFill>
                <a:effectLst>
                  <a:outerShdw blurRad="38100" dist="38100" dir="2700000" algn="tl">
                    <a:srgbClr val="C0C0C0"/>
                  </a:outerShdw>
                </a:effectLst>
                <a:latin typeface="Comic Sans MS" pitchFamily="66" charset="0"/>
              </a:rPr>
              <a:t>US contact with Hawaii</a:t>
            </a:r>
          </a:p>
        </p:txBody>
      </p:sp>
      <p:sp>
        <p:nvSpPr>
          <p:cNvPr id="19459" name="Rectangle 5"/>
          <p:cNvSpPr>
            <a:spLocks noChangeArrowheads="1"/>
          </p:cNvSpPr>
          <p:nvPr/>
        </p:nvSpPr>
        <p:spPr bwMode="auto">
          <a:xfrm>
            <a:off x="4648200" y="4114800"/>
            <a:ext cx="3429000" cy="1384300"/>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spcBef>
                <a:spcPct val="50000"/>
              </a:spcBef>
              <a:buClrTx/>
              <a:buSzTx/>
              <a:buFontTx/>
              <a:buNone/>
            </a:pPr>
            <a:r>
              <a:rPr lang="en-US" altLang="en-US" sz="2800" b="1">
                <a:solidFill>
                  <a:srgbClr val="E40000"/>
                </a:solidFill>
                <a:latin typeface="Comic Sans MS" pitchFamily="66" charset="0"/>
              </a:rPr>
              <a:t>Imiola Church – first built in the late 1820s</a:t>
            </a:r>
          </a:p>
        </p:txBody>
      </p:sp>
      <p:pic>
        <p:nvPicPr>
          <p:cNvPr id="19460" name="Picture 6" descr="Imiola Church-Hawaii"/>
          <p:cNvPicPr>
            <a:picLocks noChangeAspect="1" noChangeArrowheads="1"/>
          </p:cNvPicPr>
          <p:nvPr/>
        </p:nvPicPr>
        <p:blipFill>
          <a:blip r:embed="rId2">
            <a:lum contrast="6000"/>
            <a:extLst>
              <a:ext uri="{28A0092B-C50C-407E-A947-70E740481C1C}">
                <a14:useLocalDpi xmlns:a14="http://schemas.microsoft.com/office/drawing/2010/main" val="0"/>
              </a:ext>
            </a:extLst>
          </a:blip>
          <a:srcRect l="5000" t="5556" r="9500" b="9477"/>
          <a:stretch>
            <a:fillRect/>
          </a:stretch>
        </p:blipFill>
        <p:spPr bwMode="auto">
          <a:xfrm>
            <a:off x="1295400" y="4105275"/>
            <a:ext cx="2438400" cy="27813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9461" name="TextBox 1"/>
          <p:cNvSpPr txBox="1">
            <a:spLocks noChangeArrowheads="1"/>
          </p:cNvSpPr>
          <p:nvPr/>
        </p:nvSpPr>
        <p:spPr bwMode="auto">
          <a:xfrm>
            <a:off x="304800" y="1143000"/>
            <a:ext cx="8458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 typeface="Arial" pitchFamily="34" charset="0"/>
              <a:buChar char="•"/>
            </a:pPr>
            <a:r>
              <a:rPr lang="en-US" altLang="en-US" sz="2400">
                <a:latin typeface="Comic Sans MS" pitchFamily="66" charset="0"/>
              </a:rPr>
              <a:t>Settled around 1500BC by Polynesians</a:t>
            </a:r>
          </a:p>
          <a:p>
            <a:pPr eaLnBrk="1" hangingPunct="1">
              <a:buClrTx/>
              <a:buSzTx/>
              <a:buFont typeface="Arial" pitchFamily="34" charset="0"/>
              <a:buChar char="•"/>
            </a:pPr>
            <a:r>
              <a:rPr lang="en-US" altLang="en-US" sz="2400">
                <a:latin typeface="Comic Sans MS" pitchFamily="66" charset="0"/>
              </a:rPr>
              <a:t>Agricultural and fishing society</a:t>
            </a:r>
          </a:p>
          <a:p>
            <a:pPr eaLnBrk="1" hangingPunct="1">
              <a:buClrTx/>
              <a:buSzTx/>
              <a:buFont typeface="Arial" pitchFamily="34" charset="0"/>
              <a:buChar char="•"/>
            </a:pPr>
            <a:r>
              <a:rPr lang="en-US" altLang="en-US" sz="2400">
                <a:latin typeface="Comic Sans MS" pitchFamily="66" charset="0"/>
              </a:rPr>
              <a:t>First contact with Americans was in 1790’s</a:t>
            </a:r>
          </a:p>
          <a:p>
            <a:pPr eaLnBrk="1" hangingPunct="1">
              <a:buClrTx/>
              <a:buSzTx/>
              <a:buFont typeface="Arial" pitchFamily="34" charset="0"/>
              <a:buChar char="•"/>
            </a:pPr>
            <a:r>
              <a:rPr lang="en-US" altLang="en-US" sz="2400">
                <a:latin typeface="Comic Sans MS" pitchFamily="66" charset="0"/>
              </a:rPr>
              <a:t>King Kamehameha I welcomed American traders, developed thriving trade</a:t>
            </a:r>
          </a:p>
          <a:p>
            <a:pPr eaLnBrk="1" hangingPunct="1">
              <a:buClrTx/>
              <a:buSzTx/>
              <a:buFont typeface="Arial" pitchFamily="34" charset="0"/>
              <a:buChar char="•"/>
            </a:pPr>
            <a:r>
              <a:rPr lang="en-US" altLang="en-US" sz="2400">
                <a:latin typeface="Comic Sans MS" pitchFamily="66" charset="0"/>
              </a:rPr>
              <a:t>Missionaries soon followed the traders to Hawaii</a:t>
            </a:r>
          </a:p>
          <a:p>
            <a:pPr eaLnBrk="1" hangingPunct="1">
              <a:buClrTx/>
              <a:buSzTx/>
              <a:buFont typeface="Arial" pitchFamily="34" charset="0"/>
              <a:buChar char="•"/>
            </a:pPr>
            <a:endParaRPr lang="en-US" altLang="en-US" sz="2400">
              <a:latin typeface="Arial" pitchFamily="34" charset="0"/>
            </a:endParaRPr>
          </a:p>
        </p:txBody>
      </p:sp>
    </p:spTree>
    <p:extLst>
      <p:ext uri="{BB962C8B-B14F-4D97-AF65-F5344CB8AC3E}">
        <p14:creationId xmlns:p14="http://schemas.microsoft.com/office/powerpoint/2010/main" val="1481828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381000" y="2286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dirty="0">
                <a:solidFill>
                  <a:srgbClr val="000099"/>
                </a:solidFill>
                <a:effectLst>
                  <a:outerShdw blurRad="38100" dist="38100" dir="2700000" algn="tl">
                    <a:srgbClr val="C0C0C0"/>
                  </a:outerShdw>
                </a:effectLst>
                <a:latin typeface="Comic Sans MS" pitchFamily="66" charset="0"/>
              </a:rPr>
              <a:t>US Contact with Hawaiians</a:t>
            </a:r>
          </a:p>
        </p:txBody>
      </p:sp>
      <p:pic>
        <p:nvPicPr>
          <p:cNvPr id="20483" name="Picture 3" descr="pol_cartoon-carricature of the Hawaiian gov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7313613" y="1143000"/>
            <a:ext cx="1600200" cy="18923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20484" name="Rectangle 6"/>
          <p:cNvSpPr>
            <a:spLocks noChangeArrowheads="1"/>
          </p:cNvSpPr>
          <p:nvPr/>
        </p:nvSpPr>
        <p:spPr bwMode="auto">
          <a:xfrm>
            <a:off x="304800" y="5715000"/>
            <a:ext cx="8610600" cy="461963"/>
          </a:xfrm>
          <a:prstGeom prst="rect">
            <a:avLst/>
          </a:prstGeom>
          <a:noFill/>
          <a:ln>
            <a:noFill/>
          </a:ln>
          <a:effectLst>
            <a:outerShdw dist="17961" dir="2700000" algn="ctr" rotWithShape="0">
              <a:srgbClr val="000099"/>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spcBef>
                <a:spcPct val="50000"/>
              </a:spcBef>
              <a:buClr>
                <a:srgbClr val="E40000"/>
              </a:buClr>
              <a:buSzTx/>
              <a:buFont typeface="Wingdings" pitchFamily="2" charset="2"/>
              <a:buNone/>
            </a:pPr>
            <a:r>
              <a:rPr lang="en-US" altLang="en-US" sz="2400" b="1">
                <a:solidFill>
                  <a:srgbClr val="E40000"/>
                </a:solidFill>
                <a:latin typeface="Comic Sans MS" pitchFamily="66" charset="0"/>
              </a:rPr>
              <a:t> </a:t>
            </a:r>
            <a:endParaRPr lang="en-US" altLang="en-US" sz="2800" b="1">
              <a:solidFill>
                <a:srgbClr val="E40000"/>
              </a:solidFill>
              <a:latin typeface="Comic Sans MS" pitchFamily="66" charset="0"/>
            </a:endParaRPr>
          </a:p>
        </p:txBody>
      </p:sp>
      <p:sp>
        <p:nvSpPr>
          <p:cNvPr id="20485" name="TextBox 2"/>
          <p:cNvSpPr txBox="1">
            <a:spLocks noChangeArrowheads="1"/>
          </p:cNvSpPr>
          <p:nvPr/>
        </p:nvSpPr>
        <p:spPr bwMode="auto">
          <a:xfrm>
            <a:off x="379413" y="1219200"/>
            <a:ext cx="6705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 typeface="Arial" pitchFamily="34" charset="0"/>
              <a:buChar char="•"/>
            </a:pPr>
            <a:r>
              <a:rPr lang="en-US" altLang="en-US" sz="2400">
                <a:latin typeface="Arial" pitchFamily="34" charset="0"/>
              </a:rPr>
              <a:t>Arrival of these merchants, missionaries, and planters was devastating to native Hawaiian society.</a:t>
            </a:r>
          </a:p>
          <a:p>
            <a:pPr eaLnBrk="1" hangingPunct="1">
              <a:buClrTx/>
              <a:buSzTx/>
              <a:buFont typeface="Arial" pitchFamily="34" charset="0"/>
              <a:buChar char="•"/>
            </a:pPr>
            <a:endParaRPr lang="en-US" altLang="en-US" sz="2400">
              <a:latin typeface="Arial" pitchFamily="34" charset="0"/>
            </a:endParaRPr>
          </a:p>
          <a:p>
            <a:pPr eaLnBrk="1" hangingPunct="1">
              <a:buClrTx/>
              <a:buSzTx/>
              <a:buFont typeface="Arial" pitchFamily="34" charset="0"/>
              <a:buChar char="•"/>
            </a:pPr>
            <a:r>
              <a:rPr lang="en-US" altLang="en-US" sz="2400">
                <a:latin typeface="Arial" pitchFamily="34" charset="0"/>
              </a:rPr>
              <a:t>Americans brought disease (1/2 of native population died by mid 19</a:t>
            </a:r>
            <a:r>
              <a:rPr lang="en-US" altLang="en-US" sz="2400" baseline="30000">
                <a:latin typeface="Arial" pitchFamily="34" charset="0"/>
              </a:rPr>
              <a:t>th</a:t>
            </a:r>
            <a:r>
              <a:rPr lang="en-US" altLang="en-US" sz="2400">
                <a:latin typeface="Arial" pitchFamily="34" charset="0"/>
              </a:rPr>
              <a:t> century)</a:t>
            </a:r>
          </a:p>
          <a:p>
            <a:pPr eaLnBrk="1" hangingPunct="1">
              <a:buClrTx/>
              <a:buSzTx/>
              <a:buFont typeface="Arial" pitchFamily="34" charset="0"/>
              <a:buChar char="•"/>
            </a:pPr>
            <a:r>
              <a:rPr lang="en-US" altLang="en-US" sz="2400">
                <a:latin typeface="Arial" pitchFamily="34" charset="0"/>
              </a:rPr>
              <a:t>Missionary work to replace native religion with Christianity </a:t>
            </a:r>
          </a:p>
          <a:p>
            <a:pPr eaLnBrk="1" hangingPunct="1">
              <a:buClrTx/>
              <a:buSzTx/>
              <a:buFont typeface="Arial" pitchFamily="34" charset="0"/>
              <a:buChar char="•"/>
            </a:pPr>
            <a:r>
              <a:rPr lang="en-US" altLang="en-US" sz="2400">
                <a:latin typeface="Arial" pitchFamily="34" charset="0"/>
              </a:rPr>
              <a:t>Introduction of liquor, firearms, and a commercial economy eroded the traditional character of Hawaiian society </a:t>
            </a:r>
          </a:p>
          <a:p>
            <a:pPr eaLnBrk="1" hangingPunct="1">
              <a:buClrTx/>
              <a:buSzTx/>
              <a:buFont typeface="Arial" pitchFamily="34" charset="0"/>
              <a:buChar char="•"/>
            </a:pPr>
            <a:r>
              <a:rPr lang="en-US" altLang="en-US" sz="2400">
                <a:latin typeface="Arial" pitchFamily="34" charset="0"/>
              </a:rPr>
              <a:t>By late 1840’s land in Hawaii was being bought by large American planters</a:t>
            </a:r>
          </a:p>
        </p:txBody>
      </p:sp>
    </p:spTree>
    <p:extLst>
      <p:ext uri="{BB962C8B-B14F-4D97-AF65-F5344CB8AC3E}">
        <p14:creationId xmlns:p14="http://schemas.microsoft.com/office/powerpoint/2010/main" val="1829803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1524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Hawaiian Queen Liliuokalani</a:t>
            </a:r>
          </a:p>
        </p:txBody>
      </p:sp>
      <p:pic>
        <p:nvPicPr>
          <p:cNvPr id="21507" name="Picture 3" descr="liliuokalani"/>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792538" y="990600"/>
            <a:ext cx="1681162" cy="287337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4" descr="DIVI7233446"/>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6200" y="1044575"/>
            <a:ext cx="35099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p:cNvSpPr>
            <a:spLocks noChangeArrowheads="1"/>
          </p:cNvSpPr>
          <p:nvPr/>
        </p:nvSpPr>
        <p:spPr bwMode="auto">
          <a:xfrm>
            <a:off x="5824538" y="942975"/>
            <a:ext cx="2971800" cy="1570038"/>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spcBef>
                <a:spcPct val="50000"/>
              </a:spcBef>
              <a:buClr>
                <a:srgbClr val="E40000"/>
              </a:buClr>
              <a:buSzTx/>
              <a:buFont typeface="Wingdings" pitchFamily="2" charset="2"/>
              <a:buNone/>
            </a:pPr>
            <a:r>
              <a:rPr lang="en-US" altLang="en-US" sz="2800" b="1">
                <a:solidFill>
                  <a:srgbClr val="E40000"/>
                </a:solidFill>
                <a:latin typeface="Comic Sans MS" pitchFamily="66" charset="0"/>
              </a:rPr>
              <a:t> </a:t>
            </a:r>
            <a:r>
              <a:rPr lang="en-US" altLang="en-US" b="1" i="1">
                <a:solidFill>
                  <a:srgbClr val="E40000"/>
                </a:solidFill>
                <a:latin typeface="Comic Sans MS" pitchFamily="66" charset="0"/>
              </a:rPr>
              <a:t>Hawaii for the Hawaiians!</a:t>
            </a:r>
          </a:p>
        </p:txBody>
      </p:sp>
      <p:sp>
        <p:nvSpPr>
          <p:cNvPr id="21510" name="TextBox 2"/>
          <p:cNvSpPr txBox="1">
            <a:spLocks noChangeArrowheads="1"/>
          </p:cNvSpPr>
          <p:nvPr/>
        </p:nvSpPr>
        <p:spPr bwMode="auto">
          <a:xfrm>
            <a:off x="5710238" y="2454275"/>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 typeface="Arial" pitchFamily="34" charset="0"/>
              <a:buChar char="•"/>
            </a:pPr>
            <a:r>
              <a:rPr lang="en-US" altLang="en-US" sz="2400">
                <a:solidFill>
                  <a:srgbClr val="FF0000"/>
                </a:solidFill>
                <a:latin typeface="Comic Sans MS" pitchFamily="66" charset="0"/>
              </a:rPr>
              <a:t>1887 treaty to open naval base at Pearl Harbor</a:t>
            </a:r>
          </a:p>
          <a:p>
            <a:pPr eaLnBrk="1" hangingPunct="1">
              <a:buClrTx/>
              <a:buSzTx/>
              <a:buFont typeface="Arial" pitchFamily="34" charset="0"/>
              <a:buChar char="•"/>
            </a:pPr>
            <a:r>
              <a:rPr lang="en-US" altLang="en-US" sz="2400">
                <a:solidFill>
                  <a:srgbClr val="FF0000"/>
                </a:solidFill>
                <a:latin typeface="Comic Sans MS" pitchFamily="66" charset="0"/>
              </a:rPr>
              <a:t>Hawaiian economy based mostly on American-dominated sugar plantation exports </a:t>
            </a:r>
          </a:p>
        </p:txBody>
      </p:sp>
      <p:sp>
        <p:nvSpPr>
          <p:cNvPr id="4" name="TextBox 3"/>
          <p:cNvSpPr txBox="1"/>
          <p:nvPr/>
        </p:nvSpPr>
        <p:spPr>
          <a:xfrm>
            <a:off x="152400" y="3957638"/>
            <a:ext cx="5443538" cy="3048000"/>
          </a:xfrm>
          <a:prstGeom prst="rect">
            <a:avLst/>
          </a:prstGeom>
          <a:noFill/>
        </p:spPr>
        <p:txBody>
          <a:bodyPr>
            <a:spAutoFit/>
          </a:bodyPr>
          <a:lstStyle/>
          <a:p>
            <a:pPr marL="342900" indent="-342900">
              <a:buFont typeface="Arial" pitchFamily="34" charset="0"/>
              <a:buChar char="•"/>
              <a:defRPr/>
            </a:pPr>
            <a:r>
              <a:rPr lang="en-US" dirty="0">
                <a:latin typeface="Comic Sans MS" pitchFamily="66" charset="0"/>
              </a:rPr>
              <a:t>Native Hawaiians did not except the changes to their native society </a:t>
            </a:r>
          </a:p>
          <a:p>
            <a:pPr marL="342900" indent="-342900">
              <a:buFont typeface="Arial" pitchFamily="34" charset="0"/>
              <a:buChar char="•"/>
              <a:defRPr/>
            </a:pPr>
            <a:r>
              <a:rPr lang="en-US" dirty="0">
                <a:latin typeface="Comic Sans MS" pitchFamily="66" charset="0"/>
              </a:rPr>
              <a:t>Elected a nativist leader to throne: Queen Liliuokalani</a:t>
            </a:r>
          </a:p>
          <a:p>
            <a:pPr marL="342900" indent="-342900">
              <a:buFont typeface="Arial" pitchFamily="34" charset="0"/>
              <a:buChar char="•"/>
              <a:defRPr/>
            </a:pPr>
            <a:r>
              <a:rPr lang="en-US" dirty="0">
                <a:latin typeface="Comic Sans MS" pitchFamily="66" charset="0"/>
              </a:rPr>
              <a:t>Liliuokalani wanted to restore Hawaii back to native Hawaiians</a:t>
            </a:r>
          </a:p>
          <a:p>
            <a:pPr>
              <a:defRPr/>
            </a:pPr>
            <a:endParaRPr lang="en-US" dirty="0"/>
          </a:p>
        </p:txBody>
      </p:sp>
    </p:spTree>
    <p:extLst>
      <p:ext uri="{BB962C8B-B14F-4D97-AF65-F5344CB8AC3E}">
        <p14:creationId xmlns:p14="http://schemas.microsoft.com/office/powerpoint/2010/main" val="530344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76200" y="304800"/>
            <a:ext cx="89916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dirty="0">
                <a:solidFill>
                  <a:srgbClr val="000099"/>
                </a:solidFill>
                <a:effectLst>
                  <a:outerShdw blurRad="38100" dist="38100" dir="2700000" algn="tl">
                    <a:srgbClr val="C0C0C0"/>
                  </a:outerShdw>
                </a:effectLst>
                <a:latin typeface="Comic Sans MS" pitchFamily="66" charset="0"/>
              </a:rPr>
              <a:t>Sugar Cane Economy Crashes</a:t>
            </a:r>
          </a:p>
        </p:txBody>
      </p:sp>
      <p:pic>
        <p:nvPicPr>
          <p:cNvPr id="14339" name="Picture 4" descr="sanford_ballard_dole"/>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57200" y="1295400"/>
            <a:ext cx="3546475" cy="50292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21861" name="Rectangle 5"/>
          <p:cNvSpPr>
            <a:spLocks noChangeArrowheads="1"/>
          </p:cNvSpPr>
          <p:nvPr/>
        </p:nvSpPr>
        <p:spPr bwMode="auto">
          <a:xfrm>
            <a:off x="4249738" y="1295400"/>
            <a:ext cx="4495800" cy="5340350"/>
          </a:xfrm>
          <a:prstGeom prst="rect">
            <a:avLst/>
          </a:prstGeom>
          <a:noFill/>
          <a:ln w="9525">
            <a:noFill/>
            <a:miter lim="800000"/>
            <a:headEnd/>
            <a:tailEnd/>
          </a:ln>
          <a:effectLst/>
        </p:spPr>
        <p:txBody>
          <a:bodyPr>
            <a:spAutoFit/>
          </a:bodyPr>
          <a:lstStyle/>
          <a:p>
            <a:pPr marL="398463" indent="-398463">
              <a:spcBef>
                <a:spcPct val="50000"/>
              </a:spcBef>
              <a:buClr>
                <a:srgbClr val="E40000"/>
              </a:buClr>
              <a:buSzPct val="110000"/>
              <a:buFont typeface="Wingdings" pitchFamily="2" charset="2"/>
              <a:buBlip>
                <a:blip r:embed="rId3"/>
              </a:buBlip>
              <a:defRPr/>
            </a:pPr>
            <a:r>
              <a:rPr lang="en-US" sz="2200" b="1" dirty="0">
                <a:effectLst>
                  <a:outerShdw blurRad="38100" dist="38100" dir="2700000" algn="tl">
                    <a:srgbClr val="C0C0C0"/>
                  </a:outerShdw>
                </a:effectLst>
                <a:latin typeface="Comic Sans MS" pitchFamily="66" charset="0"/>
              </a:rPr>
              <a:t>1875 – </a:t>
            </a:r>
            <a:r>
              <a:rPr lang="en-US" sz="2200" b="1" dirty="0">
                <a:solidFill>
                  <a:srgbClr val="E40000"/>
                </a:solidFill>
                <a:effectLst>
                  <a:outerShdw blurRad="38100" dist="38100" dir="2700000" algn="tl">
                    <a:srgbClr val="C0C0C0"/>
                  </a:outerShdw>
                </a:effectLst>
                <a:latin typeface="Comic Sans MS" pitchFamily="66" charset="0"/>
              </a:rPr>
              <a:t>Reciprocity </a:t>
            </a:r>
            <a:br>
              <a:rPr lang="en-US" sz="2200" b="1" dirty="0">
                <a:solidFill>
                  <a:srgbClr val="E40000"/>
                </a:solidFill>
                <a:effectLst>
                  <a:outerShdw blurRad="38100" dist="38100" dir="2700000" algn="tl">
                    <a:srgbClr val="C0C0C0"/>
                  </a:outerShdw>
                </a:effectLst>
                <a:latin typeface="Comic Sans MS" pitchFamily="66" charset="0"/>
              </a:rPr>
            </a:br>
            <a:r>
              <a:rPr lang="en-US" sz="2200" b="1" dirty="0">
                <a:solidFill>
                  <a:srgbClr val="E40000"/>
                </a:solidFill>
                <a:effectLst>
                  <a:outerShdw blurRad="38100" dist="38100" dir="2700000" algn="tl">
                    <a:srgbClr val="C0C0C0"/>
                  </a:outerShdw>
                </a:effectLst>
                <a:latin typeface="Comic Sans MS" pitchFamily="66" charset="0"/>
              </a:rPr>
              <a:t>         Treaty: Exemption from Tariff</a:t>
            </a:r>
          </a:p>
          <a:p>
            <a:pPr marL="398463" indent="-398463">
              <a:spcBef>
                <a:spcPct val="50000"/>
              </a:spcBef>
              <a:buClr>
                <a:srgbClr val="E40000"/>
              </a:buClr>
              <a:buSzPct val="110000"/>
              <a:buFont typeface="Wingdings" pitchFamily="2" charset="2"/>
              <a:buBlip>
                <a:blip r:embed="rId3"/>
              </a:buBlip>
              <a:defRPr/>
            </a:pPr>
            <a:r>
              <a:rPr lang="en-US" sz="2200" b="1" dirty="0">
                <a:effectLst>
                  <a:outerShdw blurRad="38100" dist="38100" dir="2700000" algn="tl">
                    <a:srgbClr val="C0C0C0"/>
                  </a:outerShdw>
                </a:effectLst>
                <a:latin typeface="Comic Sans MS" pitchFamily="66" charset="0"/>
              </a:rPr>
              <a:t>1890 </a:t>
            </a:r>
            <a:r>
              <a:rPr lang="en-US" sz="2200" b="1" dirty="0">
                <a:effectLst>
                  <a:outerShdw blurRad="38100" dist="38100" dir="2700000" algn="tl">
                    <a:srgbClr val="C0C0C0"/>
                  </a:outerShdw>
                </a:effectLst>
                <a:latin typeface="Comic Sans MS" pitchFamily="66" charset="0"/>
                <a:sym typeface="Wingdings" pitchFamily="2" charset="2"/>
              </a:rPr>
              <a:t>– </a:t>
            </a:r>
            <a:r>
              <a:rPr lang="en-US" sz="2200" b="1" dirty="0">
                <a:solidFill>
                  <a:srgbClr val="E40000"/>
                </a:solidFill>
                <a:effectLst>
                  <a:outerShdw blurRad="38100" dist="38100" dir="2700000" algn="tl">
                    <a:srgbClr val="C0C0C0"/>
                  </a:outerShdw>
                </a:effectLst>
                <a:latin typeface="Comic Sans MS" pitchFamily="66" charset="0"/>
                <a:sym typeface="Wingdings" pitchFamily="2" charset="2"/>
              </a:rPr>
              <a:t>McKinley Tariff: Ended Exemption for Hawaii and Devastated the Hawaiian Economy </a:t>
            </a:r>
          </a:p>
          <a:p>
            <a:pPr marL="398463" indent="-398463">
              <a:spcBef>
                <a:spcPct val="50000"/>
              </a:spcBef>
              <a:buClr>
                <a:srgbClr val="E40000"/>
              </a:buClr>
              <a:buSzPct val="110000"/>
              <a:buFont typeface="Wingdings" pitchFamily="2" charset="2"/>
              <a:buBlip>
                <a:blip r:embed="rId3"/>
              </a:buBlip>
              <a:defRPr/>
            </a:pPr>
            <a:r>
              <a:rPr lang="en-US" sz="2200" b="1" dirty="0">
                <a:latin typeface="Comic Sans MS" pitchFamily="66" charset="0"/>
              </a:rPr>
              <a:t>1893 –</a:t>
            </a:r>
            <a:r>
              <a:rPr lang="en-US" sz="2200" b="1" dirty="0">
                <a:solidFill>
                  <a:srgbClr val="E40000"/>
                </a:solidFill>
                <a:latin typeface="Comic Sans MS" pitchFamily="66" charset="0"/>
              </a:rPr>
              <a:t> </a:t>
            </a:r>
            <a:r>
              <a:rPr lang="en-US" sz="2200" b="1" dirty="0">
                <a:effectLst>
                  <a:outerShdw blurRad="38100" dist="38100" dir="2700000" algn="tl">
                    <a:srgbClr val="C0C0C0"/>
                  </a:outerShdw>
                </a:effectLst>
                <a:latin typeface="Comic Sans MS" pitchFamily="66" charset="0"/>
              </a:rPr>
              <a:t>American</a:t>
            </a:r>
            <a:br>
              <a:rPr lang="en-US" sz="2200" b="1" dirty="0">
                <a:effectLst>
                  <a:outerShdw blurRad="38100" dist="38100" dir="2700000" algn="tl">
                    <a:srgbClr val="C0C0C0"/>
                  </a:outerShdw>
                </a:effectLst>
                <a:latin typeface="Comic Sans MS" pitchFamily="66" charset="0"/>
              </a:rPr>
            </a:br>
            <a:r>
              <a:rPr lang="en-US" sz="2200" b="1" dirty="0">
                <a:effectLst>
                  <a:outerShdw blurRad="38100" dist="38100" dir="2700000" algn="tl">
                    <a:srgbClr val="C0C0C0"/>
                  </a:outerShdw>
                </a:effectLst>
                <a:latin typeface="Comic Sans MS" pitchFamily="66" charset="0"/>
              </a:rPr>
              <a:t>businessmen backed an</a:t>
            </a:r>
            <a:br>
              <a:rPr lang="en-US" sz="2200" b="1" dirty="0">
                <a:effectLst>
                  <a:outerShdw blurRad="38100" dist="38100" dir="2700000" algn="tl">
                    <a:srgbClr val="C0C0C0"/>
                  </a:outerShdw>
                </a:effectLst>
                <a:latin typeface="Comic Sans MS" pitchFamily="66" charset="0"/>
              </a:rPr>
            </a:br>
            <a:r>
              <a:rPr lang="en-US" sz="2200" b="1" dirty="0">
                <a:effectLst>
                  <a:outerShdw blurRad="38100" dist="38100" dir="2700000" algn="tl">
                    <a:srgbClr val="C0C0C0"/>
                  </a:outerShdw>
                </a:effectLst>
                <a:latin typeface="Comic Sans MS" pitchFamily="66" charset="0"/>
              </a:rPr>
              <a:t>uprising against Queen </a:t>
            </a:r>
            <a:br>
              <a:rPr lang="en-US" sz="2200" b="1" dirty="0">
                <a:effectLst>
                  <a:outerShdw blurRad="38100" dist="38100" dir="2700000" algn="tl">
                    <a:srgbClr val="C0C0C0"/>
                  </a:outerShdw>
                </a:effectLst>
                <a:latin typeface="Comic Sans MS" pitchFamily="66" charset="0"/>
              </a:rPr>
            </a:br>
            <a:r>
              <a:rPr lang="en-US" sz="2200" b="1" dirty="0">
                <a:effectLst>
                  <a:outerShdw blurRad="38100" dist="38100" dir="2700000" algn="tl">
                    <a:srgbClr val="C0C0C0"/>
                  </a:outerShdw>
                </a:effectLst>
                <a:latin typeface="Comic Sans MS" pitchFamily="66" charset="0"/>
              </a:rPr>
              <a:t>Liliuokalani.</a:t>
            </a:r>
          </a:p>
          <a:p>
            <a:pPr marL="398463" indent="-398463">
              <a:spcBef>
                <a:spcPct val="50000"/>
              </a:spcBef>
              <a:buClr>
                <a:srgbClr val="E40000"/>
              </a:buClr>
              <a:buSzPct val="110000"/>
              <a:buFont typeface="Wingdings" pitchFamily="2" charset="2"/>
              <a:buBlip>
                <a:blip r:embed="rId3"/>
              </a:buBlip>
              <a:defRPr/>
            </a:pPr>
            <a:r>
              <a:rPr lang="en-US" sz="2200" b="1" dirty="0">
                <a:solidFill>
                  <a:srgbClr val="E40000"/>
                </a:solidFill>
                <a:effectLst>
                  <a:outerShdw blurRad="38100" dist="38100" dir="2700000" algn="tl">
                    <a:srgbClr val="C0C0C0"/>
                  </a:outerShdw>
                </a:effectLst>
                <a:latin typeface="Comic Sans MS" pitchFamily="66" charset="0"/>
              </a:rPr>
              <a:t>Sanford Ballard Dole</a:t>
            </a:r>
            <a:r>
              <a:rPr lang="en-US" sz="2200" b="1" dirty="0">
                <a:effectLst>
                  <a:outerShdw blurRad="38100" dist="38100" dir="2700000" algn="tl">
                    <a:srgbClr val="C0C0C0"/>
                  </a:outerShdw>
                </a:effectLst>
                <a:latin typeface="Comic Sans MS" pitchFamily="66" charset="0"/>
              </a:rPr>
              <a:t> </a:t>
            </a:r>
            <a:br>
              <a:rPr lang="en-US" sz="2200" b="1" dirty="0">
                <a:effectLst>
                  <a:outerShdw blurRad="38100" dist="38100" dir="2700000" algn="tl">
                    <a:srgbClr val="C0C0C0"/>
                  </a:outerShdw>
                </a:effectLst>
                <a:latin typeface="Comic Sans MS" pitchFamily="66" charset="0"/>
              </a:rPr>
            </a:br>
            <a:r>
              <a:rPr lang="en-US" sz="2200" b="1" dirty="0">
                <a:effectLst>
                  <a:outerShdw blurRad="38100" dist="38100" dir="2700000" algn="tl">
                    <a:srgbClr val="C0C0C0"/>
                  </a:outerShdw>
                </a:effectLst>
                <a:latin typeface="Comic Sans MS" pitchFamily="66" charset="0"/>
              </a:rPr>
              <a:t>proclaims the Republic </a:t>
            </a:r>
            <a:br>
              <a:rPr lang="en-US" sz="2200" b="1" dirty="0">
                <a:effectLst>
                  <a:outerShdw blurRad="38100" dist="38100" dir="2700000" algn="tl">
                    <a:srgbClr val="C0C0C0"/>
                  </a:outerShdw>
                </a:effectLst>
                <a:latin typeface="Comic Sans MS" pitchFamily="66" charset="0"/>
              </a:rPr>
            </a:br>
            <a:r>
              <a:rPr lang="en-US" sz="2200" b="1" dirty="0">
                <a:effectLst>
                  <a:outerShdw blurRad="38100" dist="38100" dir="2700000" algn="tl">
                    <a:srgbClr val="C0C0C0"/>
                  </a:outerShdw>
                </a:effectLst>
                <a:latin typeface="Comic Sans MS" pitchFamily="66" charset="0"/>
              </a:rPr>
              <a:t>of Hawaii in 1894.</a:t>
            </a:r>
          </a:p>
        </p:txBody>
      </p:sp>
    </p:spTree>
    <p:extLst>
      <p:ext uri="{BB962C8B-B14F-4D97-AF65-F5344CB8AC3E}">
        <p14:creationId xmlns:p14="http://schemas.microsoft.com/office/powerpoint/2010/main" val="2063945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Effect transition="in" filter="dissolve">
                                      <p:cBhvr>
                                        <p:cTn id="7" dur="500"/>
                                        <p:tgtEl>
                                          <p:spTgt spid="1218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1861">
                                            <p:txEl>
                                              <p:pRg st="1" end="1"/>
                                            </p:txEl>
                                          </p:spTgt>
                                        </p:tgtEl>
                                        <p:attrNameLst>
                                          <p:attrName>style.visibility</p:attrName>
                                        </p:attrNameLst>
                                      </p:cBhvr>
                                      <p:to>
                                        <p:strVal val="visible"/>
                                      </p:to>
                                    </p:set>
                                    <p:animEffect transition="in" filter="dissolve">
                                      <p:cBhvr>
                                        <p:cTn id="12" dur="500"/>
                                        <p:tgtEl>
                                          <p:spTgt spid="12186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1861">
                                            <p:txEl>
                                              <p:pRg st="2" end="2"/>
                                            </p:txEl>
                                          </p:spTgt>
                                        </p:tgtEl>
                                        <p:attrNameLst>
                                          <p:attrName>style.visibility</p:attrName>
                                        </p:attrNameLst>
                                      </p:cBhvr>
                                      <p:to>
                                        <p:strVal val="visible"/>
                                      </p:to>
                                    </p:set>
                                    <p:animEffect transition="in" filter="dissolve">
                                      <p:cBhvr>
                                        <p:cTn id="17" dur="500"/>
                                        <p:tgtEl>
                                          <p:spTgt spid="1218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1861">
                                            <p:txEl>
                                              <p:pRg st="3" end="3"/>
                                            </p:txEl>
                                          </p:spTgt>
                                        </p:tgtEl>
                                        <p:attrNameLst>
                                          <p:attrName>style.visibility</p:attrName>
                                        </p:attrNameLst>
                                      </p:cBhvr>
                                      <p:to>
                                        <p:strVal val="visible"/>
                                      </p:to>
                                    </p:set>
                                    <p:animEffect transition="in" filter="dissolve">
                                      <p:cBhvr>
                                        <p:cTn id="22" dur="500"/>
                                        <p:tgtEl>
                                          <p:spTgt spid="121861">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339"/>
                                        </p:tgtEl>
                                        <p:attrNameLst>
                                          <p:attrName>style.visibility</p:attrName>
                                        </p:attrNameLst>
                                      </p:cBhvr>
                                      <p:to>
                                        <p:strVal val="visible"/>
                                      </p:to>
                                    </p:set>
                                    <p:animEffect transition="in" filter="fade">
                                      <p:cBhvr>
                                        <p:cTn id="25"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nnexation of Hawaii ceremony-1898"/>
          <p:cNvPicPr>
            <a:picLocks noChangeAspect="1" noChangeArrowheads="1"/>
          </p:cNvPicPr>
          <p:nvPr/>
        </p:nvPicPr>
        <p:blipFill>
          <a:blip r:embed="rId2">
            <a:lum contrast="6000"/>
            <a:extLst>
              <a:ext uri="{28A0092B-C50C-407E-A947-70E740481C1C}">
                <a14:useLocalDpi xmlns:a14="http://schemas.microsoft.com/office/drawing/2010/main" val="0"/>
              </a:ext>
            </a:extLst>
          </a:blip>
          <a:srcRect b="5772"/>
          <a:stretch>
            <a:fillRect/>
          </a:stretch>
        </p:blipFill>
        <p:spPr bwMode="auto">
          <a:xfrm>
            <a:off x="304800" y="990600"/>
            <a:ext cx="5276850" cy="4132263"/>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12643" name="Text Box 3"/>
          <p:cNvSpPr txBox="1">
            <a:spLocks noChangeArrowheads="1"/>
          </p:cNvSpPr>
          <p:nvPr/>
        </p:nvSpPr>
        <p:spPr bwMode="auto">
          <a:xfrm>
            <a:off x="381000" y="1524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To The Victor Belongs the Spoils</a:t>
            </a:r>
          </a:p>
        </p:txBody>
      </p:sp>
      <p:pic>
        <p:nvPicPr>
          <p:cNvPr id="23556" name="Picture 4" descr="pol_cartoon-Cleveland &amp; Uncle Sam playing chess over Hawaii"/>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4953000" y="3860800"/>
            <a:ext cx="3962400" cy="26543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23557" name="Rectangle 5"/>
          <p:cNvSpPr>
            <a:spLocks noChangeArrowheads="1"/>
          </p:cNvSpPr>
          <p:nvPr/>
        </p:nvSpPr>
        <p:spPr bwMode="auto">
          <a:xfrm>
            <a:off x="5791200" y="1295400"/>
            <a:ext cx="3124200" cy="1371600"/>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spcBef>
                <a:spcPct val="50000"/>
              </a:spcBef>
              <a:buClrTx/>
              <a:buSzTx/>
              <a:buFontTx/>
              <a:buNone/>
            </a:pPr>
            <a:r>
              <a:rPr lang="en-US" altLang="en-US" sz="2800" b="1">
                <a:solidFill>
                  <a:srgbClr val="E40000"/>
                </a:solidFill>
                <a:latin typeface="Comic Sans MS" pitchFamily="66" charset="0"/>
              </a:rPr>
              <a:t>Hawaiian Annexation Ceremony, 1898</a:t>
            </a:r>
          </a:p>
        </p:txBody>
      </p:sp>
    </p:spTree>
    <p:extLst>
      <p:ext uri="{BB962C8B-B14F-4D97-AF65-F5344CB8AC3E}">
        <p14:creationId xmlns:p14="http://schemas.microsoft.com/office/powerpoint/2010/main" val="210053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sz="6000" smtClean="0"/>
              <a:t>Headline</a:t>
            </a:r>
          </a:p>
        </p:txBody>
      </p:sp>
      <p:sp>
        <p:nvSpPr>
          <p:cNvPr id="24579" name="Content Placeholder 2"/>
          <p:cNvSpPr>
            <a:spLocks noGrp="1"/>
          </p:cNvSpPr>
          <p:nvPr>
            <p:ph idx="1"/>
          </p:nvPr>
        </p:nvSpPr>
        <p:spPr>
          <a:xfrm>
            <a:off x="685800" y="1676400"/>
            <a:ext cx="7772400" cy="4114800"/>
          </a:xfrm>
        </p:spPr>
        <p:txBody>
          <a:bodyPr>
            <a:normAutofit fontScale="92500" lnSpcReduction="10000"/>
          </a:bodyPr>
          <a:lstStyle/>
          <a:p>
            <a:r>
              <a:rPr lang="en-US" altLang="en-US" smtClean="0"/>
              <a:t>“Search For Missing Bride Continues”</a:t>
            </a:r>
          </a:p>
          <a:p>
            <a:r>
              <a:rPr lang="en-US" altLang="en-US" smtClean="0"/>
              <a:t>“Cold Feet Suspected in Case of Missing Bride”</a:t>
            </a:r>
          </a:p>
          <a:p>
            <a:r>
              <a:rPr lang="en-US" altLang="en-US" smtClean="0"/>
              <a:t>“Bride Missing! Recent Fight With Groom’s Family”</a:t>
            </a:r>
          </a:p>
          <a:p>
            <a:endParaRPr lang="en-US" altLang="en-US" smtClean="0"/>
          </a:p>
          <a:p>
            <a:r>
              <a:rPr lang="en-US" altLang="en-US" smtClean="0"/>
              <a:t>How do these headlines differ?</a:t>
            </a:r>
          </a:p>
          <a:p>
            <a:r>
              <a:rPr lang="en-US" altLang="en-US" smtClean="0"/>
              <a:t>Consider the wording and how a reader might respond to each article.</a:t>
            </a:r>
          </a:p>
        </p:txBody>
      </p:sp>
    </p:spTree>
    <p:extLst>
      <p:ext uri="{BB962C8B-B14F-4D97-AF65-F5344CB8AC3E}">
        <p14:creationId xmlns:p14="http://schemas.microsoft.com/office/powerpoint/2010/main" val="3029084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s-media-cache-ak0.pinimg.com/originals/9c/68/c8/9c68c8e673ba353e25c086f1d2a1ff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279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381000" y="409575"/>
            <a:ext cx="8382000" cy="13112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1.  Commercial/Business Interests</a:t>
            </a:r>
          </a:p>
        </p:txBody>
      </p:sp>
      <p:pic>
        <p:nvPicPr>
          <p:cNvPr id="10243" name="Picture 4" descr="chart-US Foreign Investments-1869-1908"/>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3488" t="24403" r="4651"/>
          <a:stretch>
            <a:fillRect/>
          </a:stretch>
        </p:blipFill>
        <p:spPr bwMode="auto">
          <a:xfrm>
            <a:off x="1981200" y="2209800"/>
            <a:ext cx="5181600" cy="2640013"/>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10244" name="Rectangle 6"/>
          <p:cNvSpPr>
            <a:spLocks noChangeArrowheads="1"/>
          </p:cNvSpPr>
          <p:nvPr/>
        </p:nvSpPr>
        <p:spPr bwMode="auto">
          <a:xfrm>
            <a:off x="838200" y="5410200"/>
            <a:ext cx="7467600" cy="519113"/>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spcBef>
                <a:spcPct val="50000"/>
              </a:spcBef>
              <a:buClrTx/>
              <a:buSzTx/>
              <a:buFontTx/>
              <a:buNone/>
            </a:pPr>
            <a:r>
              <a:rPr lang="en-US" altLang="en-US" sz="2800" b="1">
                <a:solidFill>
                  <a:srgbClr val="E40000"/>
                </a:solidFill>
                <a:latin typeface="Rockwell" pitchFamily="18" charset="0"/>
              </a:rPr>
              <a:t>U. S. Foreign Investments:  1869-1908</a:t>
            </a:r>
          </a:p>
        </p:txBody>
      </p:sp>
    </p:spTree>
    <p:extLst>
      <p:ext uri="{BB962C8B-B14F-4D97-AF65-F5344CB8AC3E}">
        <p14:creationId xmlns:p14="http://schemas.microsoft.com/office/powerpoint/2010/main" val="3903331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hart-American Foreign Trade - 1870-191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t="11594" r="1852" b="2969"/>
          <a:stretch>
            <a:fillRect/>
          </a:stretch>
        </p:blipFill>
        <p:spPr bwMode="auto">
          <a:xfrm>
            <a:off x="381000" y="2133600"/>
            <a:ext cx="3289300" cy="3657600"/>
          </a:xfrm>
          <a:prstGeom prst="rect">
            <a:avLst/>
          </a:prstGeom>
          <a:noFill/>
          <a:ln w="9525">
            <a:solidFill>
              <a:srgbClr val="000064"/>
            </a:solidFill>
            <a:miter lim="800000"/>
            <a:headEnd/>
            <a:tailEnd/>
          </a:ln>
          <a:extLst>
            <a:ext uri="{909E8E84-426E-40DD-AFC4-6F175D3DCCD1}">
              <a14:hiddenFill xmlns:a14="http://schemas.microsoft.com/office/drawing/2010/main">
                <a:solidFill>
                  <a:srgbClr val="FFFFFF"/>
                </a:solidFill>
              </a14:hiddenFill>
            </a:ext>
          </a:extLst>
        </p:spPr>
      </p:pic>
      <p:pic>
        <p:nvPicPr>
          <p:cNvPr id="11267" name="Picture 5" descr="economic motives for imperialism"/>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5239" t="17461" r="15237" b="31746"/>
          <a:stretch>
            <a:fillRect/>
          </a:stretch>
        </p:blipFill>
        <p:spPr bwMode="auto">
          <a:xfrm>
            <a:off x="3962400" y="2362200"/>
            <a:ext cx="4876800" cy="2671763"/>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1268" name="Rectangle 6"/>
          <p:cNvSpPr>
            <a:spLocks noChangeArrowheads="1"/>
          </p:cNvSpPr>
          <p:nvPr/>
        </p:nvSpPr>
        <p:spPr bwMode="auto">
          <a:xfrm>
            <a:off x="3962400" y="5181600"/>
            <a:ext cx="4876800" cy="946150"/>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spcBef>
                <a:spcPct val="50000"/>
              </a:spcBef>
              <a:buClrTx/>
              <a:buSzTx/>
              <a:buFontTx/>
              <a:buNone/>
            </a:pPr>
            <a:r>
              <a:rPr lang="en-US" altLang="en-US" sz="2800" b="1">
                <a:solidFill>
                  <a:srgbClr val="E40000"/>
                </a:solidFill>
                <a:latin typeface="Comic Sans MS" pitchFamily="66" charset="0"/>
              </a:rPr>
              <a:t>American Foreign Trade:</a:t>
            </a:r>
            <a:br>
              <a:rPr lang="en-US" altLang="en-US" sz="2800" b="1">
                <a:solidFill>
                  <a:srgbClr val="E40000"/>
                </a:solidFill>
                <a:latin typeface="Comic Sans MS" pitchFamily="66" charset="0"/>
              </a:rPr>
            </a:br>
            <a:r>
              <a:rPr lang="en-US" altLang="en-US" sz="2800" b="1">
                <a:solidFill>
                  <a:srgbClr val="E40000"/>
                </a:solidFill>
                <a:latin typeface="Comic Sans MS" pitchFamily="66" charset="0"/>
              </a:rPr>
              <a:t>1870-1914</a:t>
            </a:r>
          </a:p>
        </p:txBody>
      </p:sp>
      <p:sp>
        <p:nvSpPr>
          <p:cNvPr id="29703" name="Text Box 7"/>
          <p:cNvSpPr txBox="1">
            <a:spLocks noChangeArrowheads="1"/>
          </p:cNvSpPr>
          <p:nvPr/>
        </p:nvSpPr>
        <p:spPr bwMode="auto">
          <a:xfrm>
            <a:off x="381000" y="365125"/>
            <a:ext cx="8382000" cy="13112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1.  Commercial/Business Interests</a:t>
            </a:r>
          </a:p>
        </p:txBody>
      </p:sp>
    </p:spTree>
    <p:extLst>
      <p:ext uri="{BB962C8B-B14F-4D97-AF65-F5344CB8AC3E}">
        <p14:creationId xmlns:p14="http://schemas.microsoft.com/office/powerpoint/2010/main" val="560139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11125" y="-38100"/>
            <a:ext cx="8382000" cy="954088"/>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2800" b="1" dirty="0">
                <a:solidFill>
                  <a:srgbClr val="000099"/>
                </a:solidFill>
                <a:effectLst>
                  <a:outerShdw blurRad="38100" dist="38100" dir="2700000" algn="tl">
                    <a:srgbClr val="C0C0C0"/>
                  </a:outerShdw>
                </a:effectLst>
                <a:latin typeface="Comic Sans MS" pitchFamily="66" charset="0"/>
              </a:rPr>
              <a:t>2.  Military/Strategic Interests- Join the European Big Boys</a:t>
            </a:r>
          </a:p>
        </p:txBody>
      </p:sp>
      <p:pic>
        <p:nvPicPr>
          <p:cNvPr id="12291" name="Picture 4" descr="Map-US_Expands_Its_Influence-1850-1940"/>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82550" y="1066800"/>
            <a:ext cx="535781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5"/>
          <p:cNvSpPr>
            <a:spLocks noChangeArrowheads="1"/>
          </p:cNvSpPr>
          <p:nvPr/>
        </p:nvSpPr>
        <p:spPr bwMode="auto">
          <a:xfrm>
            <a:off x="6019800" y="990600"/>
            <a:ext cx="2819400" cy="2678113"/>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spcBef>
                <a:spcPct val="50000"/>
              </a:spcBef>
              <a:buClrTx/>
              <a:buSzTx/>
              <a:buFontTx/>
              <a:buNone/>
            </a:pPr>
            <a:r>
              <a:rPr lang="en-US" altLang="en-US" sz="2800" b="1">
                <a:solidFill>
                  <a:srgbClr val="E40000"/>
                </a:solidFill>
                <a:latin typeface="Comic Sans MS" pitchFamily="66" charset="0"/>
              </a:rPr>
              <a:t>Alfred T. Mahan </a:t>
            </a:r>
            <a:r>
              <a:rPr lang="en-US" altLang="en-US" sz="2800" b="1">
                <a:solidFill>
                  <a:srgbClr val="E40000"/>
                </a:solidFill>
                <a:latin typeface="Comic Sans MS" pitchFamily="66" charset="0"/>
                <a:sym typeface="Wingdings" pitchFamily="2" charset="2"/>
              </a:rPr>
              <a:t> </a:t>
            </a:r>
            <a:r>
              <a:rPr lang="en-US" altLang="en-US" sz="2800" b="1" i="1">
                <a:solidFill>
                  <a:srgbClr val="E40000"/>
                </a:solidFill>
                <a:latin typeface="Comic Sans MS" pitchFamily="66" charset="0"/>
                <a:sym typeface="Wingdings" pitchFamily="2" charset="2"/>
              </a:rPr>
              <a:t>The Influence of Sea Power on History:  1660-1783</a:t>
            </a:r>
            <a:endParaRPr lang="en-US" altLang="en-US" sz="2800" b="1" i="1">
              <a:solidFill>
                <a:srgbClr val="E40000"/>
              </a:solidFill>
              <a:latin typeface="Comic Sans MS" pitchFamily="66" charset="0"/>
            </a:endParaRPr>
          </a:p>
        </p:txBody>
      </p:sp>
      <p:sp>
        <p:nvSpPr>
          <p:cNvPr id="2" name="TextBox 1"/>
          <p:cNvSpPr txBox="1"/>
          <p:nvPr/>
        </p:nvSpPr>
        <p:spPr>
          <a:xfrm>
            <a:off x="82550" y="5092700"/>
            <a:ext cx="6089650" cy="2032000"/>
          </a:xfrm>
          <a:prstGeom prst="rect">
            <a:avLst/>
          </a:prstGeom>
          <a:noFill/>
        </p:spPr>
        <p:txBody>
          <a:bodyPr>
            <a:spAutoFit/>
          </a:bodyPr>
          <a:lstStyle/>
          <a:p>
            <a:pPr marL="342900" indent="-342900">
              <a:buFont typeface="Arial" pitchFamily="34" charset="0"/>
              <a:buChar char="•"/>
              <a:defRPr/>
            </a:pPr>
            <a:r>
              <a:rPr lang="en-US" sz="1800" dirty="0">
                <a:solidFill>
                  <a:schemeClr val="tx1">
                    <a:lumMod val="85000"/>
                  </a:schemeClr>
                </a:solidFill>
                <a:latin typeface="Comic Sans MS" pitchFamily="66" charset="0"/>
              </a:rPr>
              <a:t>Captain and later Admiral in the Navy. </a:t>
            </a:r>
          </a:p>
          <a:p>
            <a:pPr marL="342900" indent="-342900">
              <a:buFont typeface="Arial" pitchFamily="34" charset="0"/>
              <a:buChar char="•"/>
              <a:defRPr/>
            </a:pPr>
            <a:r>
              <a:rPr lang="en-US" sz="1800" dirty="0">
                <a:solidFill>
                  <a:schemeClr val="tx1">
                    <a:lumMod val="85000"/>
                  </a:schemeClr>
                </a:solidFill>
                <a:latin typeface="Comic Sans MS" pitchFamily="66" charset="0"/>
              </a:rPr>
              <a:t>Simple premise: Countries with sea power were the greatest nations of history. </a:t>
            </a:r>
          </a:p>
          <a:p>
            <a:pPr marL="342900" indent="-342900">
              <a:buFont typeface="Arial" pitchFamily="34" charset="0"/>
              <a:buChar char="•"/>
              <a:defRPr/>
            </a:pPr>
            <a:r>
              <a:rPr lang="en-US" sz="1800" dirty="0">
                <a:solidFill>
                  <a:schemeClr val="tx1">
                    <a:lumMod val="85000"/>
                  </a:schemeClr>
                </a:solidFill>
                <a:latin typeface="Comic Sans MS" pitchFamily="66" charset="0"/>
              </a:rPr>
              <a:t>America should acquire defensive bases in the Caribbean and the Pacific and take possession of Hawaii and other Pacific islands.</a:t>
            </a:r>
          </a:p>
          <a:p>
            <a:pPr>
              <a:defRPr/>
            </a:pPr>
            <a:endParaRPr lang="en-US" sz="1800" dirty="0">
              <a:solidFill>
                <a:schemeClr val="tx1">
                  <a:lumMod val="85000"/>
                </a:schemeClr>
              </a:solidFill>
            </a:endParaRPr>
          </a:p>
        </p:txBody>
      </p:sp>
      <p:sp>
        <p:nvSpPr>
          <p:cNvPr id="12294" name="TextBox 2"/>
          <p:cNvSpPr txBox="1">
            <a:spLocks noChangeArrowheads="1"/>
          </p:cNvSpPr>
          <p:nvPr/>
        </p:nvSpPr>
        <p:spPr bwMode="auto">
          <a:xfrm>
            <a:off x="6065838" y="4005263"/>
            <a:ext cx="2743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u="sng">
                <a:solidFill>
                  <a:srgbClr val="0070C0"/>
                </a:solidFill>
                <a:latin typeface="Comic Sans MS" pitchFamily="66" charset="0"/>
              </a:rPr>
              <a:t>Naval Strength of USA: </a:t>
            </a:r>
          </a:p>
          <a:p>
            <a:pPr eaLnBrk="1" hangingPunct="1">
              <a:buClrTx/>
              <a:buSzTx/>
              <a:buFontTx/>
              <a:buNone/>
            </a:pPr>
            <a:r>
              <a:rPr lang="en-US" altLang="en-US" sz="1600">
                <a:solidFill>
                  <a:srgbClr val="0070C0"/>
                </a:solidFill>
                <a:latin typeface="Comic Sans MS" pitchFamily="66" charset="0"/>
              </a:rPr>
              <a:t>1870’s- small weak navy</a:t>
            </a:r>
          </a:p>
          <a:p>
            <a:pPr eaLnBrk="1" hangingPunct="1">
              <a:buClrTx/>
              <a:buSzTx/>
              <a:buFontTx/>
              <a:buNone/>
            </a:pPr>
            <a:r>
              <a:rPr lang="en-US" altLang="en-US" sz="1600">
                <a:solidFill>
                  <a:srgbClr val="0070C0"/>
                </a:solidFill>
                <a:latin typeface="Comic Sans MS" pitchFamily="66" charset="0"/>
              </a:rPr>
              <a:t>1898- 5</a:t>
            </a:r>
            <a:r>
              <a:rPr lang="en-US" altLang="en-US" sz="1600" baseline="30000">
                <a:solidFill>
                  <a:srgbClr val="0070C0"/>
                </a:solidFill>
                <a:latin typeface="Comic Sans MS" pitchFamily="66" charset="0"/>
              </a:rPr>
              <a:t>th</a:t>
            </a:r>
            <a:r>
              <a:rPr lang="en-US" altLang="en-US" sz="1600">
                <a:solidFill>
                  <a:srgbClr val="0070C0"/>
                </a:solidFill>
                <a:latin typeface="Comic Sans MS" pitchFamily="66" charset="0"/>
              </a:rPr>
              <a:t> largest Navy </a:t>
            </a:r>
          </a:p>
          <a:p>
            <a:pPr eaLnBrk="1" hangingPunct="1">
              <a:buClrTx/>
              <a:buSzTx/>
              <a:buFontTx/>
              <a:buNone/>
            </a:pPr>
            <a:r>
              <a:rPr lang="en-US" altLang="en-US" sz="1600">
                <a:solidFill>
                  <a:srgbClr val="0070C0"/>
                </a:solidFill>
                <a:latin typeface="Comic Sans MS" pitchFamily="66" charset="0"/>
              </a:rPr>
              <a:t>1900- 3</a:t>
            </a:r>
            <a:r>
              <a:rPr lang="en-US" altLang="en-US" sz="1600" baseline="30000">
                <a:solidFill>
                  <a:srgbClr val="0070C0"/>
                </a:solidFill>
                <a:latin typeface="Comic Sans MS" pitchFamily="66" charset="0"/>
              </a:rPr>
              <a:t>rd</a:t>
            </a:r>
            <a:r>
              <a:rPr lang="en-US" altLang="en-US" sz="1600">
                <a:solidFill>
                  <a:srgbClr val="0070C0"/>
                </a:solidFill>
                <a:latin typeface="Comic Sans MS" pitchFamily="66" charset="0"/>
              </a:rPr>
              <a:t> largest Navy</a:t>
            </a:r>
          </a:p>
        </p:txBody>
      </p:sp>
      <p:pic>
        <p:nvPicPr>
          <p:cNvPr id="122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5164138"/>
            <a:ext cx="28654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601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81000" y="304800"/>
            <a:ext cx="8382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dirty="0">
                <a:solidFill>
                  <a:srgbClr val="000099"/>
                </a:solidFill>
                <a:effectLst>
                  <a:outerShdw blurRad="38100" dist="38100" dir="2700000" algn="tl">
                    <a:srgbClr val="C0C0C0"/>
                  </a:outerShdw>
                </a:effectLst>
                <a:latin typeface="Comic Sans MS" pitchFamily="66" charset="0"/>
              </a:rPr>
              <a:t>  3.Social Darwinist Thinking</a:t>
            </a:r>
          </a:p>
        </p:txBody>
      </p:sp>
      <p:pic>
        <p:nvPicPr>
          <p:cNvPr id="13315" name="Picture 3" descr="hierarchy of race"/>
          <p:cNvPicPr>
            <a:picLocks noChangeAspect="1" noChangeArrowheads="1"/>
          </p:cNvPicPr>
          <p:nvPr/>
        </p:nvPicPr>
        <p:blipFill>
          <a:blip r:embed="rId2">
            <a:lum contrast="12000"/>
            <a:extLst>
              <a:ext uri="{28A0092B-C50C-407E-A947-70E740481C1C}">
                <a14:useLocalDpi xmlns:a14="http://schemas.microsoft.com/office/drawing/2010/main" val="0"/>
              </a:ext>
            </a:extLst>
          </a:blip>
          <a:srcRect l="4762" t="22540" r="50476" b="16508"/>
          <a:stretch>
            <a:fillRect/>
          </a:stretch>
        </p:blipFill>
        <p:spPr bwMode="auto">
          <a:xfrm>
            <a:off x="292100" y="1143000"/>
            <a:ext cx="3805238" cy="23495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63492" name="Picture 4" descr="White Man's Burden-1"/>
          <p:cNvPicPr>
            <a:picLocks noChangeAspect="1" noChangeArrowheads="1"/>
          </p:cNvPicPr>
          <p:nvPr/>
        </p:nvPicPr>
        <p:blipFill>
          <a:blip r:embed="rId3">
            <a:lum contrast="6000"/>
            <a:extLst>
              <a:ext uri="{28A0092B-C50C-407E-A947-70E740481C1C}">
                <a14:useLocalDpi xmlns:a14="http://schemas.microsoft.com/office/drawing/2010/main" val="0"/>
              </a:ext>
            </a:extLst>
          </a:blip>
          <a:srcRect l="7777" t="11852" r="4445" b="14075"/>
          <a:stretch>
            <a:fillRect/>
          </a:stretch>
        </p:blipFill>
        <p:spPr bwMode="auto">
          <a:xfrm>
            <a:off x="4419600" y="1905000"/>
            <a:ext cx="4495800" cy="2844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63493" name="Rectangle 5"/>
          <p:cNvSpPr>
            <a:spLocks noChangeArrowheads="1"/>
          </p:cNvSpPr>
          <p:nvPr/>
        </p:nvSpPr>
        <p:spPr bwMode="auto">
          <a:xfrm>
            <a:off x="4876800" y="4953000"/>
            <a:ext cx="3657600" cy="946150"/>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spcBef>
                <a:spcPct val="50000"/>
              </a:spcBef>
              <a:buClrTx/>
              <a:buSzTx/>
              <a:buFontTx/>
              <a:buNone/>
            </a:pPr>
            <a:r>
              <a:rPr lang="en-US" altLang="en-US" sz="2800" b="1">
                <a:solidFill>
                  <a:srgbClr val="E40000"/>
                </a:solidFill>
                <a:latin typeface="Comic Sans MS" pitchFamily="66" charset="0"/>
              </a:rPr>
              <a:t>The White Man’s</a:t>
            </a:r>
            <a:br>
              <a:rPr lang="en-US" altLang="en-US" sz="2800" b="1">
                <a:solidFill>
                  <a:srgbClr val="E40000"/>
                </a:solidFill>
                <a:latin typeface="Comic Sans MS" pitchFamily="66" charset="0"/>
              </a:rPr>
            </a:br>
            <a:r>
              <a:rPr lang="en-US" altLang="en-US" sz="2800" b="1">
                <a:solidFill>
                  <a:srgbClr val="E40000"/>
                </a:solidFill>
                <a:latin typeface="Comic Sans MS" pitchFamily="66" charset="0"/>
              </a:rPr>
              <a:t>Burden</a:t>
            </a:r>
          </a:p>
        </p:txBody>
      </p:sp>
      <p:sp>
        <p:nvSpPr>
          <p:cNvPr id="13318" name="Rectangle 6"/>
          <p:cNvSpPr>
            <a:spLocks noChangeArrowheads="1"/>
          </p:cNvSpPr>
          <p:nvPr/>
        </p:nvSpPr>
        <p:spPr bwMode="auto">
          <a:xfrm>
            <a:off x="354013" y="3500438"/>
            <a:ext cx="3657600" cy="946150"/>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spcBef>
                <a:spcPct val="50000"/>
              </a:spcBef>
              <a:buClrTx/>
              <a:buSzTx/>
              <a:buFontTx/>
              <a:buNone/>
            </a:pPr>
            <a:r>
              <a:rPr lang="en-US" altLang="en-US" sz="2800" b="1" i="1">
                <a:solidFill>
                  <a:srgbClr val="E40000"/>
                </a:solidFill>
                <a:latin typeface="Comic Sans MS" pitchFamily="66" charset="0"/>
              </a:rPr>
              <a:t>The Hierarchy</a:t>
            </a:r>
            <a:br>
              <a:rPr lang="en-US" altLang="en-US" sz="2800" b="1" i="1">
                <a:solidFill>
                  <a:srgbClr val="E40000"/>
                </a:solidFill>
                <a:latin typeface="Comic Sans MS" pitchFamily="66" charset="0"/>
              </a:rPr>
            </a:br>
            <a:r>
              <a:rPr lang="en-US" altLang="en-US" sz="2800" b="1" i="1">
                <a:solidFill>
                  <a:srgbClr val="E40000"/>
                </a:solidFill>
                <a:latin typeface="Comic Sans MS" pitchFamily="66" charset="0"/>
              </a:rPr>
              <a:t>of Race</a:t>
            </a:r>
          </a:p>
        </p:txBody>
      </p:sp>
      <p:sp>
        <p:nvSpPr>
          <p:cNvPr id="13319" name="TextBox 1"/>
          <p:cNvSpPr txBox="1">
            <a:spLocks noChangeArrowheads="1"/>
          </p:cNvSpPr>
          <p:nvPr/>
        </p:nvSpPr>
        <p:spPr bwMode="auto">
          <a:xfrm>
            <a:off x="292100" y="4518025"/>
            <a:ext cx="40814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2000">
                <a:latin typeface="Comic Sans MS" pitchFamily="66" charset="0"/>
              </a:rPr>
              <a:t>Nations or “races, like biological species, struggled constantly for existence and that only the fittest could survive.  Strong nations dominate weak ones was, therefore, in accordance with the laws of nature</a:t>
            </a:r>
          </a:p>
        </p:txBody>
      </p:sp>
    </p:spTree>
    <p:extLst>
      <p:ext uri="{BB962C8B-B14F-4D97-AF65-F5344CB8AC3E}">
        <p14:creationId xmlns:p14="http://schemas.microsoft.com/office/powerpoint/2010/main" val="2850121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077200" cy="914400"/>
          </a:xfrm>
        </p:spPr>
        <p:txBody>
          <a:bodyPr/>
          <a:lstStyle/>
          <a:p>
            <a:pPr>
              <a:defRPr/>
            </a:pPr>
            <a:r>
              <a:rPr lang="en-US" dirty="0" smtClean="0"/>
              <a:t>Race Science</a:t>
            </a:r>
            <a:endParaRPr lang="en-US" dirty="0"/>
          </a:p>
        </p:txBody>
      </p:sp>
      <p:sp>
        <p:nvSpPr>
          <p:cNvPr id="3" name="Subtitle 2"/>
          <p:cNvSpPr>
            <a:spLocks noGrp="1"/>
          </p:cNvSpPr>
          <p:nvPr>
            <p:ph type="subTitle" idx="1"/>
          </p:nvPr>
        </p:nvSpPr>
        <p:spPr>
          <a:xfrm>
            <a:off x="3200400" y="5340350"/>
            <a:ext cx="5410200" cy="1500188"/>
          </a:xfrm>
        </p:spPr>
        <p:txBody>
          <a:bodyPr>
            <a:normAutofit fontScale="32500" lnSpcReduction="20000"/>
          </a:bodyPr>
          <a:lstStyle/>
          <a:p>
            <a:pPr marL="342900" indent="-342900">
              <a:buFont typeface="Arial" panose="020B0604020202020204" pitchFamily="34" charset="0"/>
              <a:buChar char="•"/>
              <a:defRPr/>
            </a:pPr>
            <a:r>
              <a:rPr lang="en-US" dirty="0">
                <a:latin typeface="Comic Sans MS" panose="030F0702030302020204" pitchFamily="66" charset="0"/>
              </a:rPr>
              <a:t>In Germany, Ernst Haeckel, a biologist, popularized “race science” by combining it with romantic ideas about the German national identity. In a book called Riddle of the Universe, he divided humankind into races and ranked each. People of European descent were called Aryans.* Not surprisingly, Aryans were at the top of his list and Jews and Africans at the bottom. </a:t>
            </a:r>
          </a:p>
          <a:p>
            <a:pPr marL="342900" indent="-342900">
              <a:buFont typeface="Arial" panose="020B0604020202020204" pitchFamily="34" charset="0"/>
              <a:buChar char="•"/>
              <a:defRPr/>
            </a:pPr>
            <a:r>
              <a:rPr lang="en-US" dirty="0">
                <a:latin typeface="Comic Sans MS" panose="030F0702030302020204" pitchFamily="66" charset="0"/>
              </a:rPr>
              <a:t>Haeckel was also taken with the idea of eugenics—breeding “society’s best with best”—as a way of keeping the “German race” pure. Scientists who tried to show that there was no “pure” race were ignored.</a:t>
            </a:r>
          </a:p>
          <a:p>
            <a:pPr marL="342900" indent="-342900">
              <a:buFont typeface="Arial" panose="020B0604020202020204" pitchFamily="34" charset="0"/>
              <a:buChar char="•"/>
              <a:defRPr/>
            </a:pPr>
            <a:r>
              <a:rPr lang="en-US" dirty="0">
                <a:latin typeface="Comic Sans MS" panose="030F0702030302020204" pitchFamily="66" charset="0"/>
              </a:rPr>
              <a:t>Studies refuting Haeckel were discarded and later banned in Germany. </a:t>
            </a:r>
          </a:p>
          <a:p>
            <a:pPr>
              <a:defRPr/>
            </a:pPr>
            <a:endParaRPr lang="en-US" dirty="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00125"/>
            <a:ext cx="190817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4038600"/>
            <a:ext cx="30797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67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1673352"/>
          </a:xfrm>
        </p:spPr>
        <p:txBody>
          <a:bodyPr/>
          <a:lstStyle/>
          <a:p>
            <a:pPr>
              <a:defRPr/>
            </a:pPr>
            <a:r>
              <a:rPr lang="en-US" dirty="0" smtClean="0"/>
              <a:t>Josiah Strong</a:t>
            </a:r>
            <a:endParaRPr lang="en-US" dirty="0"/>
          </a:p>
        </p:txBody>
      </p:sp>
      <p:sp>
        <p:nvSpPr>
          <p:cNvPr id="15363" name="Subtitle 2"/>
          <p:cNvSpPr>
            <a:spLocks noGrp="1"/>
          </p:cNvSpPr>
          <p:nvPr>
            <p:ph type="subTitle" idx="1"/>
          </p:nvPr>
        </p:nvSpPr>
        <p:spPr>
          <a:xfrm>
            <a:off x="4267200" y="3429000"/>
            <a:ext cx="4648200" cy="1500188"/>
          </a:xfrm>
        </p:spPr>
        <p:txBody>
          <a:bodyPr>
            <a:normAutofit fontScale="62500" lnSpcReduction="20000"/>
          </a:bodyPr>
          <a:lstStyle/>
          <a:p>
            <a:pPr marL="342900" indent="-342900">
              <a:buFont typeface="Arial" pitchFamily="34" charset="0"/>
              <a:buChar char="•"/>
            </a:pPr>
            <a:r>
              <a:rPr lang="en-US" altLang="en-US" sz="2400" smtClean="0">
                <a:latin typeface="Comic Sans MS" pitchFamily="66" charset="0"/>
              </a:rPr>
              <a:t>In his 1885 book Our Country, Strong argued that Anglo Saxons are a superior race who must "Christianize and civilize" the "savage" races, which he argued would be good for the American economy and the "lesser races".</a:t>
            </a:r>
          </a:p>
          <a:p>
            <a:pPr marL="342900" indent="-342900">
              <a:buFont typeface="Arial" pitchFamily="34" charset="0"/>
              <a:buChar char="•"/>
            </a:pPr>
            <a:r>
              <a:rPr lang="en-US" altLang="en-US" sz="2400" smtClean="0">
                <a:latin typeface="Comic Sans MS" pitchFamily="66" charset="0"/>
              </a:rPr>
              <a:t>Leader of the Social Gospel Movement</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3048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21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8600" y="365125"/>
            <a:ext cx="8763000" cy="701675"/>
          </a:xfrm>
          <a:prstGeom prst="rect">
            <a:avLst/>
          </a:prstGeom>
          <a:noFill/>
          <a:ln w="9525">
            <a:noFill/>
            <a:miter lim="800000"/>
            <a:headEnd/>
            <a:tailEnd/>
          </a:ln>
          <a:effectLst>
            <a:outerShdw dist="35921" dir="2700000" algn="ctr" rotWithShape="0">
              <a:srgbClr val="E40000"/>
            </a:outerShdw>
          </a:effectLst>
        </p:spPr>
        <p:txBody>
          <a:bodyPr>
            <a:spAutoFit/>
          </a:bodyPr>
          <a:lstStyle/>
          <a:p>
            <a:pPr algn="ctr">
              <a:spcBef>
                <a:spcPct val="50000"/>
              </a:spcBef>
              <a:defRPr/>
            </a:pPr>
            <a:r>
              <a:rPr lang="en-US" sz="4000" b="1">
                <a:solidFill>
                  <a:srgbClr val="000099"/>
                </a:solidFill>
                <a:effectLst>
                  <a:outerShdw blurRad="38100" dist="38100" dir="2700000" algn="tl">
                    <a:srgbClr val="C0C0C0"/>
                  </a:outerShdw>
                </a:effectLst>
                <a:latin typeface="Comic Sans MS" pitchFamily="66" charset="0"/>
              </a:rPr>
              <a:t>4.  Religious/Missionary Interests</a:t>
            </a:r>
          </a:p>
        </p:txBody>
      </p:sp>
      <p:pic>
        <p:nvPicPr>
          <p:cNvPr id="49155" name="Picture 3" descr="pol_cartoon-The White Man's Burden - Life- 3-16-1899"/>
          <p:cNvPicPr>
            <a:picLocks noChangeAspect="1" noChangeArrowheads="1"/>
          </p:cNvPicPr>
          <p:nvPr/>
        </p:nvPicPr>
        <p:blipFill>
          <a:blip r:embed="rId2">
            <a:lum contrast="6000"/>
            <a:extLst>
              <a:ext uri="{28A0092B-C50C-407E-A947-70E740481C1C}">
                <a14:useLocalDpi xmlns:a14="http://schemas.microsoft.com/office/drawing/2010/main" val="0"/>
              </a:ext>
            </a:extLst>
          </a:blip>
          <a:srcRect l="2629" b="4433"/>
          <a:stretch>
            <a:fillRect/>
          </a:stretch>
        </p:blipFill>
        <p:spPr bwMode="auto">
          <a:xfrm>
            <a:off x="4876800" y="1539875"/>
            <a:ext cx="3841750" cy="44719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4" descr="American missionaries in China"/>
          <p:cNvPicPr>
            <a:picLocks noChangeAspect="1" noChangeArrowheads="1"/>
          </p:cNvPicPr>
          <p:nvPr/>
        </p:nvPicPr>
        <p:blipFill>
          <a:blip r:embed="rId3">
            <a:lum contrast="6000"/>
            <a:grayscl/>
            <a:extLst>
              <a:ext uri="{28A0092B-C50C-407E-A947-70E740481C1C}">
                <a14:useLocalDpi xmlns:a14="http://schemas.microsoft.com/office/drawing/2010/main" val="0"/>
              </a:ext>
            </a:extLst>
          </a:blip>
          <a:srcRect/>
          <a:stretch>
            <a:fillRect/>
          </a:stretch>
        </p:blipFill>
        <p:spPr bwMode="auto">
          <a:xfrm>
            <a:off x="457200" y="1676400"/>
            <a:ext cx="3886200" cy="33083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6389" name="Rectangle 5"/>
          <p:cNvSpPr>
            <a:spLocks noChangeArrowheads="1"/>
          </p:cNvSpPr>
          <p:nvPr/>
        </p:nvSpPr>
        <p:spPr bwMode="auto">
          <a:xfrm>
            <a:off x="533400" y="5105400"/>
            <a:ext cx="3657600" cy="1373188"/>
          </a:xfrm>
          <a:prstGeom prst="rect">
            <a:avLst/>
          </a:prstGeom>
          <a:noFill/>
          <a:ln>
            <a:noFill/>
          </a:ln>
          <a:effectLst>
            <a:outerShdw dist="17961" dir="2700000" algn="ctr" rotWithShape="0">
              <a:srgbClr val="00006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spcBef>
                <a:spcPct val="50000"/>
              </a:spcBef>
              <a:buClrTx/>
              <a:buSzTx/>
              <a:buFontTx/>
              <a:buNone/>
            </a:pPr>
            <a:r>
              <a:rPr lang="en-US" altLang="en-US" sz="2800" b="1">
                <a:solidFill>
                  <a:srgbClr val="E40000"/>
                </a:solidFill>
                <a:latin typeface="Comic Sans MS" pitchFamily="66" charset="0"/>
              </a:rPr>
              <a:t>American Missionaries</a:t>
            </a:r>
            <a:br>
              <a:rPr lang="en-US" altLang="en-US" sz="2800" b="1">
                <a:solidFill>
                  <a:srgbClr val="E40000"/>
                </a:solidFill>
                <a:latin typeface="Comic Sans MS" pitchFamily="66" charset="0"/>
              </a:rPr>
            </a:br>
            <a:r>
              <a:rPr lang="en-US" altLang="en-US" sz="2800" b="1">
                <a:solidFill>
                  <a:srgbClr val="E40000"/>
                </a:solidFill>
                <a:latin typeface="Comic Sans MS" pitchFamily="66" charset="0"/>
              </a:rPr>
              <a:t>in China, 1905</a:t>
            </a:r>
          </a:p>
        </p:txBody>
      </p:sp>
    </p:spTree>
    <p:extLst>
      <p:ext uri="{BB962C8B-B14F-4D97-AF65-F5344CB8AC3E}">
        <p14:creationId xmlns:p14="http://schemas.microsoft.com/office/powerpoint/2010/main" val="889978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1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605</Words>
  <Application>Microsoft Office PowerPoint</Application>
  <PresentationFormat>On-screen Show (4:3)</PresentationFormat>
  <Paragraphs>73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Race Science</vt:lpstr>
      <vt:lpstr>Josiah Strong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Headline</vt:lpstr>
    </vt:vector>
  </TitlesOfParts>
  <Company>Jeffco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2016-10-27T19:55:25Z</dcterms:created>
  <dcterms:modified xsi:type="dcterms:W3CDTF">2016-10-27T19:56:23Z</dcterms:modified>
</cp:coreProperties>
</file>